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4" r:id="rId9"/>
    <p:sldId id="265" r:id="rId10"/>
    <p:sldId id="266" r:id="rId11"/>
    <p:sldId id="260" r:id="rId12"/>
    <p:sldId id="261" r:id="rId13"/>
    <p:sldId id="267" r:id="rId14"/>
    <p:sldId id="262" r:id="rId15"/>
    <p:sldId id="275" r:id="rId16"/>
    <p:sldId id="274" r:id="rId17"/>
    <p:sldId id="276" r:id="rId18"/>
    <p:sldId id="277" r:id="rId19"/>
    <p:sldId id="278" r:id="rId20"/>
    <p:sldId id="279" r:id="rId21"/>
    <p:sldId id="280" r:id="rId22"/>
    <p:sldId id="281" r:id="rId23"/>
    <p:sldId id="282" r:id="rId24"/>
    <p:sldId id="268" r:id="rId25"/>
    <p:sldId id="269" r:id="rId26"/>
    <p:sldId id="270" r:id="rId27"/>
    <p:sldId id="271" r:id="rId28"/>
    <p:sldId id="2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7A7"/>
    <a:srgbClr val="A7E8FF"/>
    <a:srgbClr val="FF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465C3-1E03-4F0D-AD26-B6A6596B3D02}" v="75" dt="2022-03-31T20:38:18.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25"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730279-CBF0-4455-8D69-183934D128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0174F88-42C8-4190-9379-D5E49543C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05218B0-405E-43E6-AAF5-304B1CA09873}"/>
              </a:ext>
            </a:extLst>
          </p:cNvPr>
          <p:cNvSpPr>
            <a:spLocks noGrp="1"/>
          </p:cNvSpPr>
          <p:nvPr>
            <p:ph type="dt" sz="half" idx="10"/>
          </p:nvPr>
        </p:nvSpPr>
        <p:spPr/>
        <p:txBody>
          <a:bodyPr/>
          <a:lstStyle/>
          <a:p>
            <a:fld id="{19402A68-13B8-4412-B454-FB35E631972B}" type="datetimeFigureOut">
              <a:rPr lang="en-US" smtClean="0"/>
              <a:t>4/27/2022</a:t>
            </a:fld>
            <a:endParaRPr lang="en-US"/>
          </a:p>
        </p:txBody>
      </p:sp>
      <p:sp>
        <p:nvSpPr>
          <p:cNvPr id="5" name="Footer Placeholder 4">
            <a:extLst>
              <a:ext uri="{FF2B5EF4-FFF2-40B4-BE49-F238E27FC236}">
                <a16:creationId xmlns:a16="http://schemas.microsoft.com/office/drawing/2014/main" xmlns="" id="{3D1BD8E1-5128-4D01-95EC-560BCF058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270CCE1-5D74-4EB7-A968-4250DB4DEB94}"/>
              </a:ext>
            </a:extLst>
          </p:cNvPr>
          <p:cNvSpPr>
            <a:spLocks noGrp="1"/>
          </p:cNvSpPr>
          <p:nvPr>
            <p:ph type="sldNum" sz="quarter" idx="12"/>
          </p:nvPr>
        </p:nvSpPr>
        <p:spPr/>
        <p:txBody>
          <a:bodyPr/>
          <a:lstStyle/>
          <a:p>
            <a:fld id="{A6B7777F-7D97-4592-9251-FE2B5F99EC8B}" type="slidenum">
              <a:rPr lang="en-US" smtClean="0"/>
              <a:t>‹#›</a:t>
            </a:fld>
            <a:endParaRPr lang="en-US"/>
          </a:p>
        </p:txBody>
      </p:sp>
    </p:spTree>
    <p:extLst>
      <p:ext uri="{BB962C8B-B14F-4D97-AF65-F5344CB8AC3E}">
        <p14:creationId xmlns:p14="http://schemas.microsoft.com/office/powerpoint/2010/main" val="196633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5A4A45-5A09-4DD0-87E0-9E8C9A5DA4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E51A222-7E4D-4C60-91D2-C0B441F69E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50C393-0B29-45DD-84FA-82A24BA2F5C2}"/>
              </a:ext>
            </a:extLst>
          </p:cNvPr>
          <p:cNvSpPr>
            <a:spLocks noGrp="1"/>
          </p:cNvSpPr>
          <p:nvPr>
            <p:ph type="dt" sz="half" idx="10"/>
          </p:nvPr>
        </p:nvSpPr>
        <p:spPr/>
        <p:txBody>
          <a:bodyPr/>
          <a:lstStyle/>
          <a:p>
            <a:fld id="{19402A68-13B8-4412-B454-FB35E631972B}" type="datetimeFigureOut">
              <a:rPr lang="en-US" smtClean="0"/>
              <a:t>4/27/2022</a:t>
            </a:fld>
            <a:endParaRPr lang="en-US"/>
          </a:p>
        </p:txBody>
      </p:sp>
      <p:sp>
        <p:nvSpPr>
          <p:cNvPr id="5" name="Footer Placeholder 4">
            <a:extLst>
              <a:ext uri="{FF2B5EF4-FFF2-40B4-BE49-F238E27FC236}">
                <a16:creationId xmlns:a16="http://schemas.microsoft.com/office/drawing/2014/main" xmlns="" id="{A6D5D12B-C556-447E-BA8D-074299315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90F24F-BBB2-4F39-A63E-13FAD353A7FC}"/>
              </a:ext>
            </a:extLst>
          </p:cNvPr>
          <p:cNvSpPr>
            <a:spLocks noGrp="1"/>
          </p:cNvSpPr>
          <p:nvPr>
            <p:ph type="sldNum" sz="quarter" idx="12"/>
          </p:nvPr>
        </p:nvSpPr>
        <p:spPr/>
        <p:txBody>
          <a:bodyPr/>
          <a:lstStyle/>
          <a:p>
            <a:fld id="{A6B7777F-7D97-4592-9251-FE2B5F99EC8B}" type="slidenum">
              <a:rPr lang="en-US" smtClean="0"/>
              <a:t>‹#›</a:t>
            </a:fld>
            <a:endParaRPr lang="en-US"/>
          </a:p>
        </p:txBody>
      </p:sp>
    </p:spTree>
    <p:extLst>
      <p:ext uri="{BB962C8B-B14F-4D97-AF65-F5344CB8AC3E}">
        <p14:creationId xmlns:p14="http://schemas.microsoft.com/office/powerpoint/2010/main" val="23732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8D3832E-3D41-4E59-8B70-CC8CB3F756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4D659FF-3A75-4CF3-9756-B40D800595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354829-6B27-4C81-A9B6-5650A97F7856}"/>
              </a:ext>
            </a:extLst>
          </p:cNvPr>
          <p:cNvSpPr>
            <a:spLocks noGrp="1"/>
          </p:cNvSpPr>
          <p:nvPr>
            <p:ph type="dt" sz="half" idx="10"/>
          </p:nvPr>
        </p:nvSpPr>
        <p:spPr/>
        <p:txBody>
          <a:bodyPr/>
          <a:lstStyle/>
          <a:p>
            <a:fld id="{19402A68-13B8-4412-B454-FB35E631972B}" type="datetimeFigureOut">
              <a:rPr lang="en-US" smtClean="0"/>
              <a:t>4/27/2022</a:t>
            </a:fld>
            <a:endParaRPr lang="en-US"/>
          </a:p>
        </p:txBody>
      </p:sp>
      <p:sp>
        <p:nvSpPr>
          <p:cNvPr id="5" name="Footer Placeholder 4">
            <a:extLst>
              <a:ext uri="{FF2B5EF4-FFF2-40B4-BE49-F238E27FC236}">
                <a16:creationId xmlns:a16="http://schemas.microsoft.com/office/drawing/2014/main" xmlns="" id="{D4F30433-9875-48B2-8599-F0A59700B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743088-7C8B-4AB4-8980-EE8B51F6F75B}"/>
              </a:ext>
            </a:extLst>
          </p:cNvPr>
          <p:cNvSpPr>
            <a:spLocks noGrp="1"/>
          </p:cNvSpPr>
          <p:nvPr>
            <p:ph type="sldNum" sz="quarter" idx="12"/>
          </p:nvPr>
        </p:nvSpPr>
        <p:spPr/>
        <p:txBody>
          <a:bodyPr/>
          <a:lstStyle/>
          <a:p>
            <a:fld id="{A6B7777F-7D97-4592-9251-FE2B5F99EC8B}" type="slidenum">
              <a:rPr lang="en-US" smtClean="0"/>
              <a:t>‹#›</a:t>
            </a:fld>
            <a:endParaRPr lang="en-US"/>
          </a:p>
        </p:txBody>
      </p:sp>
    </p:spTree>
    <p:extLst>
      <p:ext uri="{BB962C8B-B14F-4D97-AF65-F5344CB8AC3E}">
        <p14:creationId xmlns:p14="http://schemas.microsoft.com/office/powerpoint/2010/main" val="388374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DBF0B-F1AE-4997-B3D3-15E178D47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678D2C4-7D27-4685-836E-7FBF27DA03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DF1FEC3-3770-41CA-9D56-0798FBBD9204}"/>
              </a:ext>
            </a:extLst>
          </p:cNvPr>
          <p:cNvSpPr>
            <a:spLocks noGrp="1"/>
          </p:cNvSpPr>
          <p:nvPr>
            <p:ph type="dt" sz="half" idx="10"/>
          </p:nvPr>
        </p:nvSpPr>
        <p:spPr/>
        <p:txBody>
          <a:bodyPr/>
          <a:lstStyle/>
          <a:p>
            <a:fld id="{19402A68-13B8-4412-B454-FB35E631972B}" type="datetimeFigureOut">
              <a:rPr lang="en-US" smtClean="0"/>
              <a:t>4/27/2022</a:t>
            </a:fld>
            <a:endParaRPr lang="en-US"/>
          </a:p>
        </p:txBody>
      </p:sp>
      <p:sp>
        <p:nvSpPr>
          <p:cNvPr id="5" name="Footer Placeholder 4">
            <a:extLst>
              <a:ext uri="{FF2B5EF4-FFF2-40B4-BE49-F238E27FC236}">
                <a16:creationId xmlns:a16="http://schemas.microsoft.com/office/drawing/2014/main" xmlns="" id="{D1E04E46-B927-4C01-B8A6-50CECA06D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E715BC-91DC-4280-A378-9ABAC45F3903}"/>
              </a:ext>
            </a:extLst>
          </p:cNvPr>
          <p:cNvSpPr>
            <a:spLocks noGrp="1"/>
          </p:cNvSpPr>
          <p:nvPr>
            <p:ph type="sldNum" sz="quarter" idx="12"/>
          </p:nvPr>
        </p:nvSpPr>
        <p:spPr/>
        <p:txBody>
          <a:bodyPr/>
          <a:lstStyle/>
          <a:p>
            <a:fld id="{A6B7777F-7D97-4592-9251-FE2B5F99EC8B}" type="slidenum">
              <a:rPr lang="en-US" smtClean="0"/>
              <a:t>‹#›</a:t>
            </a:fld>
            <a:endParaRPr lang="en-US"/>
          </a:p>
        </p:txBody>
      </p:sp>
    </p:spTree>
    <p:extLst>
      <p:ext uri="{BB962C8B-B14F-4D97-AF65-F5344CB8AC3E}">
        <p14:creationId xmlns:p14="http://schemas.microsoft.com/office/powerpoint/2010/main" val="11449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360EF3-B033-40E1-A46D-AEDB69B9FB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2F10EDD-E01E-41D0-8B36-D886EA7B0D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A50B746-08B9-428A-9E4C-2A63067C1E27}"/>
              </a:ext>
            </a:extLst>
          </p:cNvPr>
          <p:cNvSpPr>
            <a:spLocks noGrp="1"/>
          </p:cNvSpPr>
          <p:nvPr>
            <p:ph type="dt" sz="half" idx="10"/>
          </p:nvPr>
        </p:nvSpPr>
        <p:spPr/>
        <p:txBody>
          <a:bodyPr/>
          <a:lstStyle/>
          <a:p>
            <a:fld id="{19402A68-13B8-4412-B454-FB35E631972B}" type="datetimeFigureOut">
              <a:rPr lang="en-US" smtClean="0"/>
              <a:t>4/27/2022</a:t>
            </a:fld>
            <a:endParaRPr lang="en-US"/>
          </a:p>
        </p:txBody>
      </p:sp>
      <p:sp>
        <p:nvSpPr>
          <p:cNvPr id="5" name="Footer Placeholder 4">
            <a:extLst>
              <a:ext uri="{FF2B5EF4-FFF2-40B4-BE49-F238E27FC236}">
                <a16:creationId xmlns:a16="http://schemas.microsoft.com/office/drawing/2014/main" xmlns="" id="{B9C3DF19-E231-49F2-A105-D27D98ABA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5D46395-6210-4C5B-805E-A3B21C3A0406}"/>
              </a:ext>
            </a:extLst>
          </p:cNvPr>
          <p:cNvSpPr>
            <a:spLocks noGrp="1"/>
          </p:cNvSpPr>
          <p:nvPr>
            <p:ph type="sldNum" sz="quarter" idx="12"/>
          </p:nvPr>
        </p:nvSpPr>
        <p:spPr/>
        <p:txBody>
          <a:bodyPr/>
          <a:lstStyle/>
          <a:p>
            <a:fld id="{A6B7777F-7D97-4592-9251-FE2B5F99EC8B}" type="slidenum">
              <a:rPr lang="en-US" smtClean="0"/>
              <a:t>‹#›</a:t>
            </a:fld>
            <a:endParaRPr lang="en-US"/>
          </a:p>
        </p:txBody>
      </p:sp>
    </p:spTree>
    <p:extLst>
      <p:ext uri="{BB962C8B-B14F-4D97-AF65-F5344CB8AC3E}">
        <p14:creationId xmlns:p14="http://schemas.microsoft.com/office/powerpoint/2010/main" val="50826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35219B-16E5-4D3F-801F-A46045A8D4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2B1C94-4FEB-4EFB-9BAB-7B04A07BEB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52AFF5C-33E7-40E2-9B18-C33992B4B3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DE4FF32-613C-4AC0-84D7-340C617E6F6B}"/>
              </a:ext>
            </a:extLst>
          </p:cNvPr>
          <p:cNvSpPr>
            <a:spLocks noGrp="1"/>
          </p:cNvSpPr>
          <p:nvPr>
            <p:ph type="dt" sz="half" idx="10"/>
          </p:nvPr>
        </p:nvSpPr>
        <p:spPr/>
        <p:txBody>
          <a:bodyPr/>
          <a:lstStyle/>
          <a:p>
            <a:fld id="{19402A68-13B8-4412-B454-FB35E631972B}" type="datetimeFigureOut">
              <a:rPr lang="en-US" smtClean="0"/>
              <a:t>4/27/2022</a:t>
            </a:fld>
            <a:endParaRPr lang="en-US"/>
          </a:p>
        </p:txBody>
      </p:sp>
      <p:sp>
        <p:nvSpPr>
          <p:cNvPr id="6" name="Footer Placeholder 5">
            <a:extLst>
              <a:ext uri="{FF2B5EF4-FFF2-40B4-BE49-F238E27FC236}">
                <a16:creationId xmlns:a16="http://schemas.microsoft.com/office/drawing/2014/main" xmlns="" id="{9650855C-AF41-49B9-BABA-512465F43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B12380-F014-4EBF-BB1E-2D9C766D321D}"/>
              </a:ext>
            </a:extLst>
          </p:cNvPr>
          <p:cNvSpPr>
            <a:spLocks noGrp="1"/>
          </p:cNvSpPr>
          <p:nvPr>
            <p:ph type="sldNum" sz="quarter" idx="12"/>
          </p:nvPr>
        </p:nvSpPr>
        <p:spPr/>
        <p:txBody>
          <a:bodyPr/>
          <a:lstStyle/>
          <a:p>
            <a:fld id="{A6B7777F-7D97-4592-9251-FE2B5F99EC8B}" type="slidenum">
              <a:rPr lang="en-US" smtClean="0"/>
              <a:t>‹#›</a:t>
            </a:fld>
            <a:endParaRPr lang="en-US"/>
          </a:p>
        </p:txBody>
      </p:sp>
    </p:spTree>
    <p:extLst>
      <p:ext uri="{BB962C8B-B14F-4D97-AF65-F5344CB8AC3E}">
        <p14:creationId xmlns:p14="http://schemas.microsoft.com/office/powerpoint/2010/main" val="70230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3731DD-0591-4DB5-88D5-D8CBCDF9CD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3E7957B-D90C-44E1-8E5D-342DB1F3DF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973D73E-7BB5-4284-86BE-BDB5EB258F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3A035AA-4A03-4B88-BAFF-009E092AAE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D08480F-D470-4699-974E-84E59A6E76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5D59B97-16A1-484B-9D9F-61B16705A8BF}"/>
              </a:ext>
            </a:extLst>
          </p:cNvPr>
          <p:cNvSpPr>
            <a:spLocks noGrp="1"/>
          </p:cNvSpPr>
          <p:nvPr>
            <p:ph type="dt" sz="half" idx="10"/>
          </p:nvPr>
        </p:nvSpPr>
        <p:spPr/>
        <p:txBody>
          <a:bodyPr/>
          <a:lstStyle/>
          <a:p>
            <a:fld id="{19402A68-13B8-4412-B454-FB35E631972B}" type="datetimeFigureOut">
              <a:rPr lang="en-US" smtClean="0"/>
              <a:t>4/27/2022</a:t>
            </a:fld>
            <a:endParaRPr lang="en-US"/>
          </a:p>
        </p:txBody>
      </p:sp>
      <p:sp>
        <p:nvSpPr>
          <p:cNvPr id="8" name="Footer Placeholder 7">
            <a:extLst>
              <a:ext uri="{FF2B5EF4-FFF2-40B4-BE49-F238E27FC236}">
                <a16:creationId xmlns:a16="http://schemas.microsoft.com/office/drawing/2014/main" xmlns="" id="{5DE73013-2F1E-4427-9E13-1E953367F4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02D4631-52A2-4088-A3D4-BD8D0524FF26}"/>
              </a:ext>
            </a:extLst>
          </p:cNvPr>
          <p:cNvSpPr>
            <a:spLocks noGrp="1"/>
          </p:cNvSpPr>
          <p:nvPr>
            <p:ph type="sldNum" sz="quarter" idx="12"/>
          </p:nvPr>
        </p:nvSpPr>
        <p:spPr/>
        <p:txBody>
          <a:bodyPr/>
          <a:lstStyle/>
          <a:p>
            <a:fld id="{A6B7777F-7D97-4592-9251-FE2B5F99EC8B}" type="slidenum">
              <a:rPr lang="en-US" smtClean="0"/>
              <a:t>‹#›</a:t>
            </a:fld>
            <a:endParaRPr lang="en-US"/>
          </a:p>
        </p:txBody>
      </p:sp>
    </p:spTree>
    <p:extLst>
      <p:ext uri="{BB962C8B-B14F-4D97-AF65-F5344CB8AC3E}">
        <p14:creationId xmlns:p14="http://schemas.microsoft.com/office/powerpoint/2010/main" val="1091060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61F7F8-CD9E-4339-AA12-E95B5F8018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9AF7760-62DA-4BC2-BEAD-9BFE456A3ADF}"/>
              </a:ext>
            </a:extLst>
          </p:cNvPr>
          <p:cNvSpPr>
            <a:spLocks noGrp="1"/>
          </p:cNvSpPr>
          <p:nvPr>
            <p:ph type="dt" sz="half" idx="10"/>
          </p:nvPr>
        </p:nvSpPr>
        <p:spPr/>
        <p:txBody>
          <a:bodyPr/>
          <a:lstStyle/>
          <a:p>
            <a:fld id="{19402A68-13B8-4412-B454-FB35E631972B}" type="datetimeFigureOut">
              <a:rPr lang="en-US" smtClean="0"/>
              <a:t>4/27/2022</a:t>
            </a:fld>
            <a:endParaRPr lang="en-US"/>
          </a:p>
        </p:txBody>
      </p:sp>
      <p:sp>
        <p:nvSpPr>
          <p:cNvPr id="4" name="Footer Placeholder 3">
            <a:extLst>
              <a:ext uri="{FF2B5EF4-FFF2-40B4-BE49-F238E27FC236}">
                <a16:creationId xmlns:a16="http://schemas.microsoft.com/office/drawing/2014/main" xmlns="" id="{FF52557C-4F0C-422D-A478-DAB5962C2A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200E37A-94EF-4461-9BD2-4CC0777B1392}"/>
              </a:ext>
            </a:extLst>
          </p:cNvPr>
          <p:cNvSpPr>
            <a:spLocks noGrp="1"/>
          </p:cNvSpPr>
          <p:nvPr>
            <p:ph type="sldNum" sz="quarter" idx="12"/>
          </p:nvPr>
        </p:nvSpPr>
        <p:spPr/>
        <p:txBody>
          <a:bodyPr/>
          <a:lstStyle/>
          <a:p>
            <a:fld id="{A6B7777F-7D97-4592-9251-FE2B5F99EC8B}" type="slidenum">
              <a:rPr lang="en-US" smtClean="0"/>
              <a:t>‹#›</a:t>
            </a:fld>
            <a:endParaRPr lang="en-US"/>
          </a:p>
        </p:txBody>
      </p:sp>
    </p:spTree>
    <p:extLst>
      <p:ext uri="{BB962C8B-B14F-4D97-AF65-F5344CB8AC3E}">
        <p14:creationId xmlns:p14="http://schemas.microsoft.com/office/powerpoint/2010/main" val="3529701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412460-0D76-4FB3-971F-8D1C4D9F4038}"/>
              </a:ext>
            </a:extLst>
          </p:cNvPr>
          <p:cNvSpPr>
            <a:spLocks noGrp="1"/>
          </p:cNvSpPr>
          <p:nvPr>
            <p:ph type="dt" sz="half" idx="10"/>
          </p:nvPr>
        </p:nvSpPr>
        <p:spPr/>
        <p:txBody>
          <a:bodyPr/>
          <a:lstStyle/>
          <a:p>
            <a:fld id="{19402A68-13B8-4412-B454-FB35E631972B}" type="datetimeFigureOut">
              <a:rPr lang="en-US" smtClean="0"/>
              <a:t>4/27/2022</a:t>
            </a:fld>
            <a:endParaRPr lang="en-US"/>
          </a:p>
        </p:txBody>
      </p:sp>
      <p:sp>
        <p:nvSpPr>
          <p:cNvPr id="3" name="Footer Placeholder 2">
            <a:extLst>
              <a:ext uri="{FF2B5EF4-FFF2-40B4-BE49-F238E27FC236}">
                <a16:creationId xmlns:a16="http://schemas.microsoft.com/office/drawing/2014/main" xmlns="" id="{4B4C3470-36A2-4D03-821D-9446F14B51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06FDBE9-4942-46DE-A2CD-59B432610C3E}"/>
              </a:ext>
            </a:extLst>
          </p:cNvPr>
          <p:cNvSpPr>
            <a:spLocks noGrp="1"/>
          </p:cNvSpPr>
          <p:nvPr>
            <p:ph type="sldNum" sz="quarter" idx="12"/>
          </p:nvPr>
        </p:nvSpPr>
        <p:spPr/>
        <p:txBody>
          <a:bodyPr/>
          <a:lstStyle/>
          <a:p>
            <a:fld id="{A6B7777F-7D97-4592-9251-FE2B5F99EC8B}" type="slidenum">
              <a:rPr lang="en-US" smtClean="0"/>
              <a:t>‹#›</a:t>
            </a:fld>
            <a:endParaRPr lang="en-US"/>
          </a:p>
        </p:txBody>
      </p:sp>
    </p:spTree>
    <p:extLst>
      <p:ext uri="{BB962C8B-B14F-4D97-AF65-F5344CB8AC3E}">
        <p14:creationId xmlns:p14="http://schemas.microsoft.com/office/powerpoint/2010/main" val="49780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47BC9B-BDFF-472D-8B51-0F3035B57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AC4D73F-30C1-4D9B-806A-D6AD297C33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3F1DE44-C894-4D20-B5A7-E5DEDEDE3B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BECBA6C-D069-49F9-920C-0B891C74E8F1}"/>
              </a:ext>
            </a:extLst>
          </p:cNvPr>
          <p:cNvSpPr>
            <a:spLocks noGrp="1"/>
          </p:cNvSpPr>
          <p:nvPr>
            <p:ph type="dt" sz="half" idx="10"/>
          </p:nvPr>
        </p:nvSpPr>
        <p:spPr/>
        <p:txBody>
          <a:bodyPr/>
          <a:lstStyle/>
          <a:p>
            <a:fld id="{19402A68-13B8-4412-B454-FB35E631972B}" type="datetimeFigureOut">
              <a:rPr lang="en-US" smtClean="0"/>
              <a:t>4/27/2022</a:t>
            </a:fld>
            <a:endParaRPr lang="en-US"/>
          </a:p>
        </p:txBody>
      </p:sp>
      <p:sp>
        <p:nvSpPr>
          <p:cNvPr id="6" name="Footer Placeholder 5">
            <a:extLst>
              <a:ext uri="{FF2B5EF4-FFF2-40B4-BE49-F238E27FC236}">
                <a16:creationId xmlns:a16="http://schemas.microsoft.com/office/drawing/2014/main" xmlns="" id="{85458196-4CD4-4114-BB42-79845E707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CBFE72-F33B-4949-AB45-F669D17006F8}"/>
              </a:ext>
            </a:extLst>
          </p:cNvPr>
          <p:cNvSpPr>
            <a:spLocks noGrp="1"/>
          </p:cNvSpPr>
          <p:nvPr>
            <p:ph type="sldNum" sz="quarter" idx="12"/>
          </p:nvPr>
        </p:nvSpPr>
        <p:spPr/>
        <p:txBody>
          <a:bodyPr/>
          <a:lstStyle/>
          <a:p>
            <a:fld id="{A6B7777F-7D97-4592-9251-FE2B5F99EC8B}" type="slidenum">
              <a:rPr lang="en-US" smtClean="0"/>
              <a:t>‹#›</a:t>
            </a:fld>
            <a:endParaRPr lang="en-US"/>
          </a:p>
        </p:txBody>
      </p:sp>
    </p:spTree>
    <p:extLst>
      <p:ext uri="{BB962C8B-B14F-4D97-AF65-F5344CB8AC3E}">
        <p14:creationId xmlns:p14="http://schemas.microsoft.com/office/powerpoint/2010/main" val="842205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921407-3ECD-43BA-808A-4D7B0438D0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217FF2-8AE8-4E07-9150-6880083840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9261348-3604-4859-9758-BCA7BCE5C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D21FDFD-EA7F-48AB-BA72-2B76B385DB1B}"/>
              </a:ext>
            </a:extLst>
          </p:cNvPr>
          <p:cNvSpPr>
            <a:spLocks noGrp="1"/>
          </p:cNvSpPr>
          <p:nvPr>
            <p:ph type="dt" sz="half" idx="10"/>
          </p:nvPr>
        </p:nvSpPr>
        <p:spPr/>
        <p:txBody>
          <a:bodyPr/>
          <a:lstStyle/>
          <a:p>
            <a:fld id="{19402A68-13B8-4412-B454-FB35E631972B}" type="datetimeFigureOut">
              <a:rPr lang="en-US" smtClean="0"/>
              <a:t>4/27/2022</a:t>
            </a:fld>
            <a:endParaRPr lang="en-US"/>
          </a:p>
        </p:txBody>
      </p:sp>
      <p:sp>
        <p:nvSpPr>
          <p:cNvPr id="6" name="Footer Placeholder 5">
            <a:extLst>
              <a:ext uri="{FF2B5EF4-FFF2-40B4-BE49-F238E27FC236}">
                <a16:creationId xmlns:a16="http://schemas.microsoft.com/office/drawing/2014/main" xmlns="" id="{F1B0D410-12EA-4392-981E-14F36FD72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426919E-C7C6-4F14-9F86-428C34824BD5}"/>
              </a:ext>
            </a:extLst>
          </p:cNvPr>
          <p:cNvSpPr>
            <a:spLocks noGrp="1"/>
          </p:cNvSpPr>
          <p:nvPr>
            <p:ph type="sldNum" sz="quarter" idx="12"/>
          </p:nvPr>
        </p:nvSpPr>
        <p:spPr/>
        <p:txBody>
          <a:bodyPr/>
          <a:lstStyle/>
          <a:p>
            <a:fld id="{A6B7777F-7D97-4592-9251-FE2B5F99EC8B}" type="slidenum">
              <a:rPr lang="en-US" smtClean="0"/>
              <a:t>‹#›</a:t>
            </a:fld>
            <a:endParaRPr lang="en-US"/>
          </a:p>
        </p:txBody>
      </p:sp>
    </p:spTree>
    <p:extLst>
      <p:ext uri="{BB962C8B-B14F-4D97-AF65-F5344CB8AC3E}">
        <p14:creationId xmlns:p14="http://schemas.microsoft.com/office/powerpoint/2010/main" val="4071608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4973521-C757-4291-A97B-562B7D60E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36CEA95-29C9-4E59-B26B-31FE5CC182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8E3B02-BD56-4EF2-9B27-B6542301B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402A68-13B8-4412-B454-FB35E631972B}" type="datetimeFigureOut">
              <a:rPr lang="en-US" smtClean="0"/>
              <a:t>4/27/2022</a:t>
            </a:fld>
            <a:endParaRPr lang="en-US"/>
          </a:p>
        </p:txBody>
      </p:sp>
      <p:sp>
        <p:nvSpPr>
          <p:cNvPr id="5" name="Footer Placeholder 4">
            <a:extLst>
              <a:ext uri="{FF2B5EF4-FFF2-40B4-BE49-F238E27FC236}">
                <a16:creationId xmlns:a16="http://schemas.microsoft.com/office/drawing/2014/main" xmlns="" id="{E20117DF-FFB2-4FC9-BA3D-7CC8C69F55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25D40E4-F36C-43BF-A796-9DE621860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7777F-7D97-4592-9251-FE2B5F99EC8B}" type="slidenum">
              <a:rPr lang="en-US" smtClean="0"/>
              <a:t>‹#›</a:t>
            </a:fld>
            <a:endParaRPr lang="en-US"/>
          </a:p>
        </p:txBody>
      </p:sp>
    </p:spTree>
    <p:extLst>
      <p:ext uri="{BB962C8B-B14F-4D97-AF65-F5344CB8AC3E}">
        <p14:creationId xmlns:p14="http://schemas.microsoft.com/office/powerpoint/2010/main" val="1627273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2.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194B8D-5761-4165-BB6F-361F210DD74C}"/>
              </a:ext>
            </a:extLst>
          </p:cNvPr>
          <p:cNvSpPr>
            <a:spLocks noGrp="1"/>
          </p:cNvSpPr>
          <p:nvPr>
            <p:ph type="ctrTitle"/>
          </p:nvPr>
        </p:nvSpPr>
        <p:spPr>
          <a:xfrm>
            <a:off x="1524000" y="207963"/>
            <a:ext cx="9144000" cy="2387600"/>
          </a:xfrm>
        </p:spPr>
        <p:txBody>
          <a:bodyPr/>
          <a:lstStyle/>
          <a:p>
            <a:r>
              <a:rPr lang="en-US" dirty="0"/>
              <a:t>LSoft Product Roadmap</a:t>
            </a:r>
          </a:p>
        </p:txBody>
      </p:sp>
      <p:sp>
        <p:nvSpPr>
          <p:cNvPr id="3" name="Subtitle 2">
            <a:extLst>
              <a:ext uri="{FF2B5EF4-FFF2-40B4-BE49-F238E27FC236}">
                <a16:creationId xmlns:a16="http://schemas.microsoft.com/office/drawing/2014/main" xmlns="" id="{BADFBC8E-6496-4882-BEDE-77FBDA7FD36D}"/>
              </a:ext>
            </a:extLst>
          </p:cNvPr>
          <p:cNvSpPr>
            <a:spLocks noGrp="1"/>
          </p:cNvSpPr>
          <p:nvPr>
            <p:ph type="subTitle" idx="1"/>
          </p:nvPr>
        </p:nvSpPr>
        <p:spPr>
          <a:xfrm>
            <a:off x="1524000" y="2744788"/>
            <a:ext cx="9144000" cy="541337"/>
          </a:xfrm>
        </p:spPr>
        <p:txBody>
          <a:bodyPr>
            <a:normAutofit fontScale="47500" lnSpcReduction="20000"/>
          </a:bodyPr>
          <a:lstStyle/>
          <a:p>
            <a:r>
              <a:rPr lang="en-US" sz="3300" i="1" dirty="0"/>
              <a:t>Which software tool(s) do you need for your IT infrastructure?</a:t>
            </a:r>
          </a:p>
          <a:p>
            <a:r>
              <a:rPr lang="en-US" i="1" dirty="0"/>
              <a:t>Instructions: Click your way through this questionnaire. Find out which product you need and which license type.</a:t>
            </a:r>
          </a:p>
        </p:txBody>
      </p:sp>
      <p:sp>
        <p:nvSpPr>
          <p:cNvPr id="4" name="Rectangle: Rounded Corners 3">
            <a:hlinkClick r:id="rId2" action="ppaction://hlinksldjump"/>
            <a:extLst>
              <a:ext uri="{FF2B5EF4-FFF2-40B4-BE49-F238E27FC236}">
                <a16:creationId xmlns:a16="http://schemas.microsoft.com/office/drawing/2014/main" xmlns="" id="{B4F7DEB0-5A89-41AA-B84C-0C4F77E31C2F}"/>
              </a:ext>
            </a:extLst>
          </p:cNvPr>
          <p:cNvSpPr/>
          <p:nvPr/>
        </p:nvSpPr>
        <p:spPr>
          <a:xfrm>
            <a:off x="2905125" y="4143375"/>
            <a:ext cx="6486525" cy="158115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Start Quiz</a:t>
            </a:r>
          </a:p>
        </p:txBody>
      </p:sp>
    </p:spTree>
    <p:extLst>
      <p:ext uri="{BB962C8B-B14F-4D97-AF65-F5344CB8AC3E}">
        <p14:creationId xmlns:p14="http://schemas.microsoft.com/office/powerpoint/2010/main" val="3847720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9B249F-7CCB-4D6F-877C-F56B4DBF84A2}"/>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Your product: </a:t>
            </a:r>
            <a:r>
              <a:rPr lang="en-US" dirty="0" err="1">
                <a:solidFill>
                  <a:schemeClr val="bg1"/>
                </a:solidFill>
              </a:rPr>
              <a:t>KillDisk</a:t>
            </a:r>
            <a:r>
              <a:rPr lang="en-US" dirty="0">
                <a:solidFill>
                  <a:schemeClr val="bg1"/>
                </a:solidFill>
              </a:rPr>
              <a:t> Desktop</a:t>
            </a:r>
          </a:p>
        </p:txBody>
      </p:sp>
      <p:sp>
        <p:nvSpPr>
          <p:cNvPr id="16" name="Content Placeholder 8">
            <a:extLst>
              <a:ext uri="{FF2B5EF4-FFF2-40B4-BE49-F238E27FC236}">
                <a16:creationId xmlns:a16="http://schemas.microsoft.com/office/drawing/2014/main" xmlns="" id="{9928168F-48A6-257A-5746-5CC0E0A9745B}"/>
              </a:ext>
            </a:extLst>
          </p:cNvPr>
          <p:cNvSpPr>
            <a:spLocks noGrp="1"/>
          </p:cNvSpPr>
          <p:nvPr>
            <p:ph idx="1"/>
          </p:nvPr>
        </p:nvSpPr>
        <p:spPr>
          <a:xfrm>
            <a:off x="6114487" y="1910779"/>
            <a:ext cx="5528874" cy="4690046"/>
          </a:xfrm>
        </p:spPr>
        <p:txBody>
          <a:bodyPr anchor="ctr">
            <a:normAutofit/>
          </a:bodyPr>
          <a:lstStyle/>
          <a:p>
            <a:r>
              <a:rPr lang="en-US" sz="2200" dirty="0"/>
              <a:t>Fully configured, standalone drive-erase workstation for office use</a:t>
            </a:r>
          </a:p>
          <a:p>
            <a:r>
              <a:rPr lang="en-US" sz="2200" dirty="0"/>
              <a:t>Powered by full-featured </a:t>
            </a:r>
            <a:r>
              <a:rPr lang="en-US" sz="2200" dirty="0" err="1"/>
              <a:t>KillDisk</a:t>
            </a:r>
            <a:r>
              <a:rPr lang="en-US" sz="2200" dirty="0"/>
              <a:t> Industrial Software</a:t>
            </a:r>
          </a:p>
          <a:p>
            <a:r>
              <a:rPr lang="en-US" sz="2200" dirty="0"/>
              <a:t>Drive cloning features</a:t>
            </a:r>
          </a:p>
          <a:p>
            <a:r>
              <a:rPr lang="en-US" sz="2200" dirty="0"/>
              <a:t>Supports 5-15 bays, depending on configuration</a:t>
            </a:r>
          </a:p>
        </p:txBody>
      </p:sp>
      <p:pic>
        <p:nvPicPr>
          <p:cNvPr id="4" name="Picture 3" descr="Calendar&#10;&#10;Description automatically generated with medium confidence">
            <a:extLst>
              <a:ext uri="{FF2B5EF4-FFF2-40B4-BE49-F238E27FC236}">
                <a16:creationId xmlns:a16="http://schemas.microsoft.com/office/drawing/2014/main" xmlns="" id="{1EDD2060-D03B-4C4C-9138-638121CDD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164" y="2496310"/>
            <a:ext cx="4504762" cy="4219048"/>
          </a:xfrm>
          <a:prstGeom prst="rect">
            <a:avLst/>
          </a:prstGeom>
        </p:spPr>
      </p:pic>
      <p:pic>
        <p:nvPicPr>
          <p:cNvPr id="19" name="Picture 18" descr="Icon&#10;&#10;Description automatically generated">
            <a:hlinkClick r:id="rId3" action="ppaction://hlinksldjump"/>
            <a:extLst>
              <a:ext uri="{FF2B5EF4-FFF2-40B4-BE49-F238E27FC236}">
                <a16:creationId xmlns:a16="http://schemas.microsoft.com/office/drawing/2014/main" xmlns="" id="{7B333BB2-F2AA-4DE4-BE2A-1C9D05D9D0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8950" y="685712"/>
            <a:ext cx="1123524" cy="996517"/>
          </a:xfrm>
          <a:prstGeom prst="rect">
            <a:avLst/>
          </a:prstGeom>
        </p:spPr>
      </p:pic>
    </p:spTree>
    <p:extLst>
      <p:ext uri="{BB962C8B-B14F-4D97-AF65-F5344CB8AC3E}">
        <p14:creationId xmlns:p14="http://schemas.microsoft.com/office/powerpoint/2010/main" val="94354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9B249F-7CCB-4D6F-877C-F56B4DBF84A2}"/>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Your product: </a:t>
            </a:r>
            <a:r>
              <a:rPr lang="en-US" dirty="0">
                <a:solidFill>
                  <a:schemeClr val="bg1"/>
                </a:solidFill>
              </a:rPr>
              <a:t>45Drives’ </a:t>
            </a:r>
            <a:r>
              <a:rPr lang="en-US" dirty="0" err="1">
                <a:solidFill>
                  <a:schemeClr val="bg1"/>
                </a:solidFill>
              </a:rPr>
              <a:t>Destroynator</a:t>
            </a:r>
            <a:endParaRPr lang="en-US" dirty="0">
              <a:solidFill>
                <a:schemeClr val="bg1"/>
              </a:solidFill>
            </a:endParaRPr>
          </a:p>
        </p:txBody>
      </p:sp>
      <p:sp>
        <p:nvSpPr>
          <p:cNvPr id="16" name="Content Placeholder 8">
            <a:extLst>
              <a:ext uri="{FF2B5EF4-FFF2-40B4-BE49-F238E27FC236}">
                <a16:creationId xmlns:a16="http://schemas.microsoft.com/office/drawing/2014/main" xmlns="" id="{9928168F-48A6-257A-5746-5CC0E0A9745B}"/>
              </a:ext>
            </a:extLst>
          </p:cNvPr>
          <p:cNvSpPr>
            <a:spLocks noGrp="1"/>
          </p:cNvSpPr>
          <p:nvPr>
            <p:ph idx="1"/>
          </p:nvPr>
        </p:nvSpPr>
        <p:spPr>
          <a:xfrm>
            <a:off x="7546848" y="2516777"/>
            <a:ext cx="3803904" cy="3660185"/>
          </a:xfrm>
        </p:spPr>
        <p:txBody>
          <a:bodyPr anchor="ctr">
            <a:normAutofit/>
          </a:bodyPr>
          <a:lstStyle/>
          <a:p>
            <a:r>
              <a:rPr lang="en-US" sz="2200" dirty="0"/>
              <a:t>Fully configured, standalone drive-erase workstation</a:t>
            </a:r>
          </a:p>
          <a:p>
            <a:r>
              <a:rPr lang="en-US" sz="2200" dirty="0"/>
              <a:t>Powered by full-featured </a:t>
            </a:r>
            <a:r>
              <a:rPr lang="en-US" sz="2200" dirty="0" err="1"/>
              <a:t>KillDisk</a:t>
            </a:r>
            <a:r>
              <a:rPr lang="en-US" sz="2200" dirty="0"/>
              <a:t> Industrial Software</a:t>
            </a:r>
          </a:p>
          <a:p>
            <a:r>
              <a:rPr lang="en-US" sz="2200" dirty="0"/>
              <a:t>Supports 30-70 bays, depending on configuration</a:t>
            </a:r>
          </a:p>
          <a:p>
            <a:r>
              <a:rPr lang="en-US" sz="2200" dirty="0"/>
              <a:t>Custom configurations, rack-mountable</a:t>
            </a:r>
          </a:p>
          <a:p>
            <a:r>
              <a:rPr lang="en-US" sz="2200" dirty="0"/>
              <a:t>Powerful drive clone features</a:t>
            </a:r>
          </a:p>
        </p:txBody>
      </p:sp>
      <p:pic>
        <p:nvPicPr>
          <p:cNvPr id="4" name="Picture 3" descr="A picture containing text, electronics&#10;&#10;Description automatically generated">
            <a:extLst>
              <a:ext uri="{FF2B5EF4-FFF2-40B4-BE49-F238E27FC236}">
                <a16:creationId xmlns:a16="http://schemas.microsoft.com/office/drawing/2014/main" xmlns="" id="{8054F278-7F10-48D9-B383-20F29D059C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925" y="2292644"/>
            <a:ext cx="6619875" cy="4413250"/>
          </a:xfrm>
          <a:prstGeom prst="rect">
            <a:avLst/>
          </a:prstGeom>
        </p:spPr>
      </p:pic>
      <p:pic>
        <p:nvPicPr>
          <p:cNvPr id="9" name="Picture 8" descr="Icon&#10;&#10;Description automatically generated">
            <a:hlinkClick r:id="rId3" action="ppaction://hlinksldjump"/>
            <a:extLst>
              <a:ext uri="{FF2B5EF4-FFF2-40B4-BE49-F238E27FC236}">
                <a16:creationId xmlns:a16="http://schemas.microsoft.com/office/drawing/2014/main" xmlns="" id="{69A65907-D957-4AD4-B009-C0D57222E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5442" y="671508"/>
            <a:ext cx="1123524" cy="996517"/>
          </a:xfrm>
          <a:prstGeom prst="rect">
            <a:avLst/>
          </a:prstGeom>
        </p:spPr>
      </p:pic>
    </p:spTree>
    <p:extLst>
      <p:ext uri="{BB962C8B-B14F-4D97-AF65-F5344CB8AC3E}">
        <p14:creationId xmlns:p14="http://schemas.microsoft.com/office/powerpoint/2010/main" val="123580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B372F-92C6-41AF-9CA0-BD26BE99CA04}"/>
              </a:ext>
            </a:extLst>
          </p:cNvPr>
          <p:cNvSpPr>
            <a:spLocks noGrp="1"/>
          </p:cNvSpPr>
          <p:nvPr>
            <p:ph type="title"/>
          </p:nvPr>
        </p:nvSpPr>
        <p:spPr/>
        <p:txBody>
          <a:bodyPr>
            <a:normAutofit fontScale="90000"/>
          </a:bodyPr>
          <a:lstStyle/>
          <a:p>
            <a:pPr algn="ctr"/>
            <a:r>
              <a:rPr lang="en-US" dirty="0"/>
              <a:t>Backup – Hardware or Software?</a:t>
            </a:r>
            <a:br>
              <a:rPr lang="en-US" dirty="0"/>
            </a:br>
            <a:r>
              <a:rPr lang="en-US" sz="2400" dirty="0"/>
              <a:t/>
            </a:r>
            <a:br>
              <a:rPr lang="en-US" sz="2400" dirty="0"/>
            </a:br>
            <a:r>
              <a:rPr lang="en-US" sz="2400" dirty="0"/>
              <a:t>Select most correct option:</a:t>
            </a:r>
            <a:endParaRPr lang="en-US" dirty="0"/>
          </a:p>
        </p:txBody>
      </p:sp>
      <p:sp>
        <p:nvSpPr>
          <p:cNvPr id="6" name="Rectangle: Rounded Corners 5">
            <a:hlinkClick r:id="rId2" action="ppaction://hlinksldjump"/>
            <a:extLst>
              <a:ext uri="{FF2B5EF4-FFF2-40B4-BE49-F238E27FC236}">
                <a16:creationId xmlns:a16="http://schemas.microsoft.com/office/drawing/2014/main" xmlns="" id="{55F7DEDF-5622-4244-B649-A1427FD2AC9B}"/>
              </a:ext>
            </a:extLst>
          </p:cNvPr>
          <p:cNvSpPr/>
          <p:nvPr/>
        </p:nvSpPr>
        <p:spPr>
          <a:xfrm>
            <a:off x="0" y="316618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have my own hardware, not looking for more</a:t>
            </a:r>
          </a:p>
        </p:txBody>
      </p:sp>
      <p:sp>
        <p:nvSpPr>
          <p:cNvPr id="8" name="Rectangle: Rounded Corners 7">
            <a:hlinkClick r:id="rId3" action="ppaction://hlinksldjump"/>
            <a:extLst>
              <a:ext uri="{FF2B5EF4-FFF2-40B4-BE49-F238E27FC236}">
                <a16:creationId xmlns:a16="http://schemas.microsoft.com/office/drawing/2014/main" xmlns="" id="{F028AB7E-C26C-49BA-9FC8-63C729D829AB}"/>
              </a:ext>
            </a:extLst>
          </p:cNvPr>
          <p:cNvSpPr/>
          <p:nvPr/>
        </p:nvSpPr>
        <p:spPr>
          <a:xfrm>
            <a:off x="0" y="515982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Give me something that works out of the box to clone anything I plug into it</a:t>
            </a:r>
          </a:p>
        </p:txBody>
      </p:sp>
    </p:spTree>
    <p:extLst>
      <p:ext uri="{BB962C8B-B14F-4D97-AF65-F5344CB8AC3E}">
        <p14:creationId xmlns:p14="http://schemas.microsoft.com/office/powerpoint/2010/main" val="3083770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9B249F-7CCB-4D6F-877C-F56B4DBF84A2}"/>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Your product: Active@ Disk Image</a:t>
            </a:r>
            <a:endParaRPr lang="en-US" dirty="0">
              <a:solidFill>
                <a:schemeClr val="bg1"/>
              </a:solidFill>
            </a:endParaRPr>
          </a:p>
        </p:txBody>
      </p:sp>
      <p:sp>
        <p:nvSpPr>
          <p:cNvPr id="16" name="Content Placeholder 8">
            <a:extLst>
              <a:ext uri="{FF2B5EF4-FFF2-40B4-BE49-F238E27FC236}">
                <a16:creationId xmlns:a16="http://schemas.microsoft.com/office/drawing/2014/main" xmlns="" id="{9928168F-48A6-257A-5746-5CC0E0A9745B}"/>
              </a:ext>
            </a:extLst>
          </p:cNvPr>
          <p:cNvSpPr>
            <a:spLocks noGrp="1"/>
          </p:cNvSpPr>
          <p:nvPr>
            <p:ph idx="1"/>
          </p:nvPr>
        </p:nvSpPr>
        <p:spPr>
          <a:xfrm>
            <a:off x="7546848" y="2516777"/>
            <a:ext cx="3803904" cy="3660185"/>
          </a:xfrm>
        </p:spPr>
        <p:txBody>
          <a:bodyPr anchor="ctr">
            <a:normAutofit/>
          </a:bodyPr>
          <a:lstStyle/>
          <a:p>
            <a:r>
              <a:rPr lang="en-US" sz="2200" dirty="0"/>
              <a:t>Fully configured, standalone drive-erase workstation</a:t>
            </a:r>
          </a:p>
          <a:p>
            <a:r>
              <a:rPr lang="en-US" sz="2200" dirty="0"/>
              <a:t>Powered by full-featured </a:t>
            </a:r>
            <a:r>
              <a:rPr lang="en-US" sz="2200" dirty="0" err="1"/>
              <a:t>KillDisk</a:t>
            </a:r>
            <a:r>
              <a:rPr lang="en-US" sz="2200" dirty="0"/>
              <a:t> Industrial Software</a:t>
            </a:r>
          </a:p>
          <a:p>
            <a:r>
              <a:rPr lang="en-US" sz="2200" dirty="0"/>
              <a:t>Supports 30-70 bays, depending on configuration</a:t>
            </a:r>
          </a:p>
          <a:p>
            <a:r>
              <a:rPr lang="en-US" sz="2200" dirty="0"/>
              <a:t>Custom configurations, rack-mountable</a:t>
            </a:r>
          </a:p>
          <a:p>
            <a:r>
              <a:rPr lang="en-US" sz="2200" dirty="0"/>
              <a:t>Powerful drive clone features</a:t>
            </a:r>
          </a:p>
        </p:txBody>
      </p:sp>
      <p:sp>
        <p:nvSpPr>
          <p:cNvPr id="8" name="Rectangle: Rounded Corners 7">
            <a:hlinkClick r:id="rId2" action="ppaction://hlinksldjump"/>
            <a:extLst>
              <a:ext uri="{FF2B5EF4-FFF2-40B4-BE49-F238E27FC236}">
                <a16:creationId xmlns:a16="http://schemas.microsoft.com/office/drawing/2014/main" xmlns="" id="{EA703D38-AC2F-4585-AA92-90EF63E30EF9}"/>
              </a:ext>
            </a:extLst>
          </p:cNvPr>
          <p:cNvSpPr/>
          <p:nvPr/>
        </p:nvSpPr>
        <p:spPr>
          <a:xfrm>
            <a:off x="8946217" y="585216"/>
            <a:ext cx="2395010" cy="12054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badi Extra Light" panose="020B0604020202020204" pitchFamily="34" charset="0"/>
              </a:rPr>
              <a:t>Find my licensing option:</a:t>
            </a:r>
          </a:p>
        </p:txBody>
      </p:sp>
      <p:pic>
        <p:nvPicPr>
          <p:cNvPr id="5" name="Picture 4" descr="Calendar&#10;&#10;Description automatically generated">
            <a:extLst>
              <a:ext uri="{FF2B5EF4-FFF2-40B4-BE49-F238E27FC236}">
                <a16:creationId xmlns:a16="http://schemas.microsoft.com/office/drawing/2014/main" xmlns="" id="{B7394A1F-6F22-4F8E-AD1B-1D9DF11D31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176" y="585216"/>
            <a:ext cx="6861919" cy="6858000"/>
          </a:xfrm>
          <a:prstGeom prst="rect">
            <a:avLst/>
          </a:prstGeom>
        </p:spPr>
      </p:pic>
    </p:spTree>
    <p:extLst>
      <p:ext uri="{BB962C8B-B14F-4D97-AF65-F5344CB8AC3E}">
        <p14:creationId xmlns:p14="http://schemas.microsoft.com/office/powerpoint/2010/main" val="23162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9B249F-7CCB-4D6F-877C-F56B4DBF84A2}"/>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Your product: Disk Clone Industrial</a:t>
            </a:r>
            <a:endParaRPr lang="en-US" dirty="0">
              <a:solidFill>
                <a:schemeClr val="bg1"/>
              </a:solidFill>
            </a:endParaRPr>
          </a:p>
        </p:txBody>
      </p:sp>
      <p:sp>
        <p:nvSpPr>
          <p:cNvPr id="16" name="Content Placeholder 8">
            <a:extLst>
              <a:ext uri="{FF2B5EF4-FFF2-40B4-BE49-F238E27FC236}">
                <a16:creationId xmlns:a16="http://schemas.microsoft.com/office/drawing/2014/main" xmlns="" id="{9928168F-48A6-257A-5746-5CC0E0A9745B}"/>
              </a:ext>
            </a:extLst>
          </p:cNvPr>
          <p:cNvSpPr>
            <a:spLocks noGrp="1"/>
          </p:cNvSpPr>
          <p:nvPr>
            <p:ph idx="1"/>
          </p:nvPr>
        </p:nvSpPr>
        <p:spPr>
          <a:xfrm>
            <a:off x="7546848" y="2516777"/>
            <a:ext cx="3803904" cy="3660185"/>
          </a:xfrm>
        </p:spPr>
        <p:txBody>
          <a:bodyPr anchor="ctr">
            <a:normAutofit/>
          </a:bodyPr>
          <a:lstStyle/>
          <a:p>
            <a:r>
              <a:rPr lang="en-US" sz="2200" dirty="0"/>
              <a:t>Fully configured, standalone drive-cloning workstation</a:t>
            </a:r>
          </a:p>
          <a:p>
            <a:r>
              <a:rPr lang="en-US" sz="2200" dirty="0"/>
              <a:t>Powered by full-featured Active@ Disk Image Software</a:t>
            </a:r>
          </a:p>
          <a:p>
            <a:r>
              <a:rPr lang="en-US" sz="2200" dirty="0"/>
              <a:t>Supports 5-25 bays, depending on configuration</a:t>
            </a:r>
          </a:p>
          <a:p>
            <a:r>
              <a:rPr lang="en-US" sz="2200" dirty="0"/>
              <a:t>Custom configurations, rack-mountable</a:t>
            </a:r>
          </a:p>
          <a:p>
            <a:r>
              <a:rPr lang="en-US" sz="2200" dirty="0"/>
              <a:t>Powerful drive clone features</a:t>
            </a:r>
          </a:p>
        </p:txBody>
      </p:sp>
      <p:pic>
        <p:nvPicPr>
          <p:cNvPr id="5" name="Picture 4" descr="A picture containing text, computer, indoor, monitor&#10;&#10;Description automatically generated">
            <a:extLst>
              <a:ext uri="{FF2B5EF4-FFF2-40B4-BE49-F238E27FC236}">
                <a16:creationId xmlns:a16="http://schemas.microsoft.com/office/drawing/2014/main" xmlns="" id="{39A65475-86E5-40D2-AC0B-8E80DE780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 y="2671100"/>
            <a:ext cx="7162800" cy="3351538"/>
          </a:xfrm>
          <a:prstGeom prst="rect">
            <a:avLst/>
          </a:prstGeom>
        </p:spPr>
      </p:pic>
      <p:pic>
        <p:nvPicPr>
          <p:cNvPr id="10" name="Picture 9" descr="Icon&#10;&#10;Description automatically generated">
            <a:hlinkClick r:id="rId3" action="ppaction://hlinksldjump"/>
            <a:extLst>
              <a:ext uri="{FF2B5EF4-FFF2-40B4-BE49-F238E27FC236}">
                <a16:creationId xmlns:a16="http://schemas.microsoft.com/office/drawing/2014/main" xmlns="" id="{0EC685CA-FD1A-42FB-B0A8-47C5FE2A22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7228" y="681038"/>
            <a:ext cx="1123524" cy="996517"/>
          </a:xfrm>
          <a:prstGeom prst="rect">
            <a:avLst/>
          </a:prstGeom>
        </p:spPr>
      </p:pic>
    </p:spTree>
    <p:extLst>
      <p:ext uri="{BB962C8B-B14F-4D97-AF65-F5344CB8AC3E}">
        <p14:creationId xmlns:p14="http://schemas.microsoft.com/office/powerpoint/2010/main" val="442835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B372F-92C6-41AF-9CA0-BD26BE99CA04}"/>
              </a:ext>
            </a:extLst>
          </p:cNvPr>
          <p:cNvSpPr>
            <a:spLocks noGrp="1"/>
          </p:cNvSpPr>
          <p:nvPr>
            <p:ph type="title"/>
          </p:nvPr>
        </p:nvSpPr>
        <p:spPr/>
        <p:txBody>
          <a:bodyPr>
            <a:normAutofit fontScale="90000"/>
          </a:bodyPr>
          <a:lstStyle/>
          <a:p>
            <a:pPr algn="ctr"/>
            <a:r>
              <a:rPr lang="en-US" dirty="0"/>
              <a:t>Data Recovery – What are you recovering?</a:t>
            </a:r>
            <a:br>
              <a:rPr lang="en-US" dirty="0"/>
            </a:br>
            <a:r>
              <a:rPr lang="en-US" sz="2400" dirty="0"/>
              <a:t/>
            </a:r>
            <a:br>
              <a:rPr lang="en-US" sz="2400" dirty="0"/>
            </a:br>
            <a:r>
              <a:rPr lang="en-US" sz="2400" dirty="0"/>
              <a:t>Select most correct option:</a:t>
            </a:r>
            <a:endParaRPr lang="en-US" dirty="0"/>
          </a:p>
        </p:txBody>
      </p:sp>
      <p:sp>
        <p:nvSpPr>
          <p:cNvPr id="5" name="Rectangle: Rounded Corners 4">
            <a:hlinkClick r:id="rId2" action="ppaction://hlinksldjump"/>
            <a:extLst>
              <a:ext uri="{FF2B5EF4-FFF2-40B4-BE49-F238E27FC236}">
                <a16:creationId xmlns:a16="http://schemas.microsoft.com/office/drawing/2014/main" xmlns="" id="{FA6ADB05-8829-4DFB-AA0A-F860C856A296}"/>
              </a:ext>
            </a:extLst>
          </p:cNvPr>
          <p:cNvSpPr/>
          <p:nvPr/>
        </p:nvSpPr>
        <p:spPr>
          <a:xfrm>
            <a:off x="0" y="2174032"/>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need to recover files</a:t>
            </a:r>
          </a:p>
        </p:txBody>
      </p:sp>
      <p:sp>
        <p:nvSpPr>
          <p:cNvPr id="6" name="Rectangle: Rounded Corners 5">
            <a:hlinkClick r:id="rId3" action="ppaction://hlinksldjump"/>
            <a:extLst>
              <a:ext uri="{FF2B5EF4-FFF2-40B4-BE49-F238E27FC236}">
                <a16:creationId xmlns:a16="http://schemas.microsoft.com/office/drawing/2014/main" xmlns="" id="{55F7DEDF-5622-4244-B649-A1427FD2AC9B}"/>
              </a:ext>
            </a:extLst>
          </p:cNvPr>
          <p:cNvSpPr/>
          <p:nvPr/>
        </p:nvSpPr>
        <p:spPr>
          <a:xfrm>
            <a:off x="0" y="316618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need to recover entire drives or partitions</a:t>
            </a:r>
          </a:p>
        </p:txBody>
      </p:sp>
      <p:sp>
        <p:nvSpPr>
          <p:cNvPr id="7" name="Rectangle: Rounded Corners 6">
            <a:hlinkClick r:id="rId4" action="ppaction://hlinksldjump"/>
            <a:extLst>
              <a:ext uri="{FF2B5EF4-FFF2-40B4-BE49-F238E27FC236}">
                <a16:creationId xmlns:a16="http://schemas.microsoft.com/office/drawing/2014/main" xmlns="" id="{0C9312D2-A2FB-4264-85B9-FBF46864F751}"/>
              </a:ext>
            </a:extLst>
          </p:cNvPr>
          <p:cNvSpPr/>
          <p:nvPr/>
        </p:nvSpPr>
        <p:spPr>
          <a:xfrm>
            <a:off x="0" y="416300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want to recover both, anything and everything that’s possible to recover</a:t>
            </a:r>
          </a:p>
        </p:txBody>
      </p:sp>
      <p:sp>
        <p:nvSpPr>
          <p:cNvPr id="8" name="Rectangle: Rounded Corners 7">
            <a:hlinkClick r:id="rId5" action="ppaction://hlinksldjump"/>
            <a:extLst>
              <a:ext uri="{FF2B5EF4-FFF2-40B4-BE49-F238E27FC236}">
                <a16:creationId xmlns:a16="http://schemas.microsoft.com/office/drawing/2014/main" xmlns="" id="{F028AB7E-C26C-49BA-9FC8-63C729D829AB}"/>
              </a:ext>
            </a:extLst>
          </p:cNvPr>
          <p:cNvSpPr/>
          <p:nvPr/>
        </p:nvSpPr>
        <p:spPr>
          <a:xfrm>
            <a:off x="0" y="515982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not sure if what I have is recoverable</a:t>
            </a:r>
          </a:p>
        </p:txBody>
      </p:sp>
    </p:spTree>
    <p:extLst>
      <p:ext uri="{BB962C8B-B14F-4D97-AF65-F5344CB8AC3E}">
        <p14:creationId xmlns:p14="http://schemas.microsoft.com/office/powerpoint/2010/main" val="184363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9B249F-7CCB-4D6F-877C-F56B4DBF84A2}"/>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Your product: </a:t>
            </a:r>
            <a:br>
              <a:rPr lang="en-US" b="1" dirty="0">
                <a:solidFill>
                  <a:schemeClr val="bg1"/>
                </a:solidFill>
              </a:rPr>
            </a:br>
            <a:r>
              <a:rPr lang="en-US" b="1" dirty="0">
                <a:solidFill>
                  <a:schemeClr val="bg1"/>
                </a:solidFill>
              </a:rPr>
              <a:t>Active@ File Recovery / Undelete</a:t>
            </a:r>
            <a:endParaRPr lang="en-US" dirty="0">
              <a:solidFill>
                <a:schemeClr val="bg1"/>
              </a:solidFill>
            </a:endParaRPr>
          </a:p>
        </p:txBody>
      </p:sp>
      <p:sp>
        <p:nvSpPr>
          <p:cNvPr id="16" name="Content Placeholder 8">
            <a:extLst>
              <a:ext uri="{FF2B5EF4-FFF2-40B4-BE49-F238E27FC236}">
                <a16:creationId xmlns:a16="http://schemas.microsoft.com/office/drawing/2014/main" xmlns="" id="{9928168F-48A6-257A-5746-5CC0E0A9745B}"/>
              </a:ext>
            </a:extLst>
          </p:cNvPr>
          <p:cNvSpPr>
            <a:spLocks noGrp="1"/>
          </p:cNvSpPr>
          <p:nvPr>
            <p:ph idx="1"/>
          </p:nvPr>
        </p:nvSpPr>
        <p:spPr>
          <a:xfrm>
            <a:off x="6294518" y="2386584"/>
            <a:ext cx="5731830" cy="4123945"/>
          </a:xfrm>
        </p:spPr>
        <p:txBody>
          <a:bodyPr anchor="ctr">
            <a:normAutofit/>
          </a:bodyPr>
          <a:lstStyle/>
          <a:p>
            <a:r>
              <a:rPr lang="en-US" sz="2200" dirty="0"/>
              <a:t>File recovery is available in the Standard versions of both Active@ File Recovery &amp; Active@ Undelete</a:t>
            </a:r>
          </a:p>
        </p:txBody>
      </p:sp>
      <p:pic>
        <p:nvPicPr>
          <p:cNvPr id="4" name="Picture 3" descr="Calendar&#10;&#10;Description automatically generated">
            <a:extLst>
              <a:ext uri="{FF2B5EF4-FFF2-40B4-BE49-F238E27FC236}">
                <a16:creationId xmlns:a16="http://schemas.microsoft.com/office/drawing/2014/main" xmlns="" id="{E78F3361-01F3-4383-B17A-CB1746394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777" y="2824781"/>
            <a:ext cx="4462752" cy="4460203"/>
          </a:xfrm>
          <a:prstGeom prst="rect">
            <a:avLst/>
          </a:prstGeom>
        </p:spPr>
      </p:pic>
      <p:pic>
        <p:nvPicPr>
          <p:cNvPr id="7" name="Picture 6" descr="Chart, pie chart&#10;&#10;Description automatically generated">
            <a:extLst>
              <a:ext uri="{FF2B5EF4-FFF2-40B4-BE49-F238E27FC236}">
                <a16:creationId xmlns:a16="http://schemas.microsoft.com/office/drawing/2014/main" xmlns="" id="{9CFA9592-9A71-422F-8F55-7FB7F1139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4" y="2119501"/>
            <a:ext cx="3550568" cy="3550568"/>
          </a:xfrm>
          <a:prstGeom prst="rect">
            <a:avLst/>
          </a:prstGeom>
        </p:spPr>
      </p:pic>
      <p:sp>
        <p:nvSpPr>
          <p:cNvPr id="12" name="Rectangle: Rounded Corners 11">
            <a:hlinkClick r:id="rId4" action="ppaction://hlinksldjump"/>
            <a:extLst>
              <a:ext uri="{FF2B5EF4-FFF2-40B4-BE49-F238E27FC236}">
                <a16:creationId xmlns:a16="http://schemas.microsoft.com/office/drawing/2014/main" xmlns="" id="{7734C1FA-6177-4233-8A6C-FB5BE812D7E7}"/>
              </a:ext>
            </a:extLst>
          </p:cNvPr>
          <p:cNvSpPr/>
          <p:nvPr/>
        </p:nvSpPr>
        <p:spPr>
          <a:xfrm>
            <a:off x="8870758" y="585216"/>
            <a:ext cx="2395010" cy="12054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badi Extra Light" panose="020B0604020202020204" pitchFamily="34" charset="0"/>
              </a:rPr>
              <a:t>Find my licensing option:</a:t>
            </a:r>
          </a:p>
        </p:txBody>
      </p:sp>
    </p:spTree>
    <p:extLst>
      <p:ext uri="{BB962C8B-B14F-4D97-AF65-F5344CB8AC3E}">
        <p14:creationId xmlns:p14="http://schemas.microsoft.com/office/powerpoint/2010/main" val="4031047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9B249F-7CCB-4D6F-877C-F56B4DBF84A2}"/>
              </a:ext>
            </a:extLst>
          </p:cNvPr>
          <p:cNvSpPr>
            <a:spLocks noGrp="1"/>
          </p:cNvSpPr>
          <p:nvPr>
            <p:ph type="title"/>
          </p:nvPr>
        </p:nvSpPr>
        <p:spPr>
          <a:xfrm>
            <a:off x="838200" y="585216"/>
            <a:ext cx="10515600" cy="1325563"/>
          </a:xfrm>
        </p:spPr>
        <p:txBody>
          <a:bodyPr>
            <a:normAutofit fontScale="90000"/>
          </a:bodyPr>
          <a:lstStyle/>
          <a:p>
            <a:r>
              <a:rPr lang="en-US" b="1" dirty="0">
                <a:solidFill>
                  <a:schemeClr val="bg1"/>
                </a:solidFill>
              </a:rPr>
              <a:t>Your product: </a:t>
            </a:r>
            <a:br>
              <a:rPr lang="en-US" b="1" dirty="0">
                <a:solidFill>
                  <a:schemeClr val="bg1"/>
                </a:solidFill>
              </a:rPr>
            </a:br>
            <a:r>
              <a:rPr lang="en-US" b="1" dirty="0">
                <a:solidFill>
                  <a:schemeClr val="bg1"/>
                </a:solidFill>
              </a:rPr>
              <a:t>Active@ Partition Recovery / </a:t>
            </a:r>
            <a:br>
              <a:rPr lang="en-US" b="1" dirty="0">
                <a:solidFill>
                  <a:schemeClr val="bg1"/>
                </a:solidFill>
              </a:rPr>
            </a:br>
            <a:r>
              <a:rPr lang="en-US" b="1" dirty="0">
                <a:solidFill>
                  <a:schemeClr val="bg1"/>
                </a:solidFill>
              </a:rPr>
              <a:t>Undelete</a:t>
            </a:r>
            <a:endParaRPr lang="en-US" dirty="0">
              <a:solidFill>
                <a:schemeClr val="bg1"/>
              </a:solidFill>
            </a:endParaRPr>
          </a:p>
        </p:txBody>
      </p:sp>
      <p:sp>
        <p:nvSpPr>
          <p:cNvPr id="16" name="Content Placeholder 8">
            <a:extLst>
              <a:ext uri="{FF2B5EF4-FFF2-40B4-BE49-F238E27FC236}">
                <a16:creationId xmlns:a16="http://schemas.microsoft.com/office/drawing/2014/main" xmlns="" id="{9928168F-48A6-257A-5746-5CC0E0A9745B}"/>
              </a:ext>
            </a:extLst>
          </p:cNvPr>
          <p:cNvSpPr>
            <a:spLocks noGrp="1"/>
          </p:cNvSpPr>
          <p:nvPr>
            <p:ph idx="1"/>
          </p:nvPr>
        </p:nvSpPr>
        <p:spPr>
          <a:xfrm>
            <a:off x="6294518" y="2386584"/>
            <a:ext cx="5731830" cy="4123945"/>
          </a:xfrm>
        </p:spPr>
        <p:txBody>
          <a:bodyPr anchor="ctr">
            <a:normAutofit/>
          </a:bodyPr>
          <a:lstStyle/>
          <a:p>
            <a:r>
              <a:rPr lang="en-US" sz="2200" dirty="0"/>
              <a:t>Partition recovery is available in Active@ Partition Recovery &amp; the Professional edition of Active@ Undelete</a:t>
            </a:r>
          </a:p>
        </p:txBody>
      </p:sp>
      <p:pic>
        <p:nvPicPr>
          <p:cNvPr id="4" name="Picture 3" descr="Calendar&#10;&#10;Description automatically generated">
            <a:extLst>
              <a:ext uri="{FF2B5EF4-FFF2-40B4-BE49-F238E27FC236}">
                <a16:creationId xmlns:a16="http://schemas.microsoft.com/office/drawing/2014/main" xmlns="" id="{E78F3361-01F3-4383-B17A-CB1746394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777" y="2824781"/>
            <a:ext cx="4462752" cy="4460203"/>
          </a:xfrm>
          <a:prstGeom prst="rect">
            <a:avLst/>
          </a:prstGeom>
        </p:spPr>
      </p:pic>
      <p:pic>
        <p:nvPicPr>
          <p:cNvPr id="7" name="Picture 6" descr="Chart, pie chart&#10;&#10;Description automatically generated">
            <a:extLst>
              <a:ext uri="{FF2B5EF4-FFF2-40B4-BE49-F238E27FC236}">
                <a16:creationId xmlns:a16="http://schemas.microsoft.com/office/drawing/2014/main" xmlns="" id="{9CFA9592-9A71-422F-8F55-7FB7F1139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4" y="2119501"/>
            <a:ext cx="3550568" cy="3550568"/>
          </a:xfrm>
          <a:prstGeom prst="rect">
            <a:avLst/>
          </a:prstGeom>
        </p:spPr>
      </p:pic>
      <p:sp>
        <p:nvSpPr>
          <p:cNvPr id="9" name="Rectangle: Rounded Corners 8">
            <a:hlinkClick r:id="rId4" action="ppaction://hlinksldjump"/>
            <a:extLst>
              <a:ext uri="{FF2B5EF4-FFF2-40B4-BE49-F238E27FC236}">
                <a16:creationId xmlns:a16="http://schemas.microsoft.com/office/drawing/2014/main" xmlns="" id="{48DBEF8F-7E31-4501-A7D5-E8ECB2B72DAD}"/>
              </a:ext>
            </a:extLst>
          </p:cNvPr>
          <p:cNvSpPr/>
          <p:nvPr/>
        </p:nvSpPr>
        <p:spPr>
          <a:xfrm>
            <a:off x="8958790" y="645249"/>
            <a:ext cx="2395010" cy="12054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badi Extra Light" panose="020B0604020202020204" pitchFamily="34" charset="0"/>
              </a:rPr>
              <a:t>Find my licensing option:</a:t>
            </a:r>
          </a:p>
        </p:txBody>
      </p:sp>
    </p:spTree>
    <p:extLst>
      <p:ext uri="{BB962C8B-B14F-4D97-AF65-F5344CB8AC3E}">
        <p14:creationId xmlns:p14="http://schemas.microsoft.com/office/powerpoint/2010/main" val="283192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9B249F-7CCB-4D6F-877C-F56B4DBF84A2}"/>
              </a:ext>
            </a:extLst>
          </p:cNvPr>
          <p:cNvSpPr>
            <a:spLocks noGrp="1"/>
          </p:cNvSpPr>
          <p:nvPr>
            <p:ph type="title"/>
          </p:nvPr>
        </p:nvSpPr>
        <p:spPr>
          <a:xfrm>
            <a:off x="838200" y="585216"/>
            <a:ext cx="10515600" cy="1325563"/>
          </a:xfrm>
        </p:spPr>
        <p:txBody>
          <a:bodyPr>
            <a:normAutofit fontScale="90000"/>
          </a:bodyPr>
          <a:lstStyle/>
          <a:p>
            <a:r>
              <a:rPr lang="en-US" b="1" dirty="0">
                <a:solidFill>
                  <a:schemeClr val="bg1"/>
                </a:solidFill>
              </a:rPr>
              <a:t>Your product: </a:t>
            </a:r>
            <a:br>
              <a:rPr lang="en-US" b="1" dirty="0">
                <a:solidFill>
                  <a:schemeClr val="bg1"/>
                </a:solidFill>
              </a:rPr>
            </a:br>
            <a:r>
              <a:rPr lang="en-US" b="1" dirty="0">
                <a:solidFill>
                  <a:schemeClr val="bg1"/>
                </a:solidFill>
              </a:rPr>
              <a:t>Active@ Partition Recovery Ultimate / </a:t>
            </a:r>
            <a:br>
              <a:rPr lang="en-US" b="1" dirty="0">
                <a:solidFill>
                  <a:schemeClr val="bg1"/>
                </a:solidFill>
              </a:rPr>
            </a:br>
            <a:r>
              <a:rPr lang="en-US" b="1" dirty="0">
                <a:solidFill>
                  <a:schemeClr val="bg1"/>
                </a:solidFill>
              </a:rPr>
              <a:t>Undelete</a:t>
            </a:r>
            <a:endParaRPr lang="en-US" dirty="0">
              <a:solidFill>
                <a:schemeClr val="bg1"/>
              </a:solidFill>
            </a:endParaRPr>
          </a:p>
        </p:txBody>
      </p:sp>
      <p:sp>
        <p:nvSpPr>
          <p:cNvPr id="16" name="Content Placeholder 8">
            <a:extLst>
              <a:ext uri="{FF2B5EF4-FFF2-40B4-BE49-F238E27FC236}">
                <a16:creationId xmlns:a16="http://schemas.microsoft.com/office/drawing/2014/main" xmlns="" id="{9928168F-48A6-257A-5746-5CC0E0A9745B}"/>
              </a:ext>
            </a:extLst>
          </p:cNvPr>
          <p:cNvSpPr>
            <a:spLocks noGrp="1"/>
          </p:cNvSpPr>
          <p:nvPr>
            <p:ph idx="1"/>
          </p:nvPr>
        </p:nvSpPr>
        <p:spPr>
          <a:xfrm>
            <a:off x="6294518" y="2386584"/>
            <a:ext cx="5731830" cy="4123945"/>
          </a:xfrm>
        </p:spPr>
        <p:txBody>
          <a:bodyPr anchor="ctr">
            <a:normAutofit/>
          </a:bodyPr>
          <a:lstStyle/>
          <a:p>
            <a:r>
              <a:rPr lang="en-US" sz="2200" dirty="0"/>
              <a:t>Active@ Partition Recovery Ultimate includes Active @ File Recovery to recover both</a:t>
            </a:r>
          </a:p>
          <a:p>
            <a:r>
              <a:rPr lang="en-US" sz="2200" dirty="0"/>
              <a:t>Active@ Undelete Professional supports file &amp; partition recovery, with advanced features like RAID reconstruction and Linux Live USB’s in the Ultimate edition</a:t>
            </a:r>
          </a:p>
        </p:txBody>
      </p:sp>
      <p:pic>
        <p:nvPicPr>
          <p:cNvPr id="4" name="Picture 3" descr="Calendar&#10;&#10;Description automatically generated">
            <a:extLst>
              <a:ext uri="{FF2B5EF4-FFF2-40B4-BE49-F238E27FC236}">
                <a16:creationId xmlns:a16="http://schemas.microsoft.com/office/drawing/2014/main" xmlns="" id="{E78F3361-01F3-4383-B17A-CB1746394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777" y="2824781"/>
            <a:ext cx="4462752" cy="4460203"/>
          </a:xfrm>
          <a:prstGeom prst="rect">
            <a:avLst/>
          </a:prstGeom>
        </p:spPr>
      </p:pic>
      <p:pic>
        <p:nvPicPr>
          <p:cNvPr id="7" name="Picture 6" descr="Chart, pie chart&#10;&#10;Description automatically generated">
            <a:extLst>
              <a:ext uri="{FF2B5EF4-FFF2-40B4-BE49-F238E27FC236}">
                <a16:creationId xmlns:a16="http://schemas.microsoft.com/office/drawing/2014/main" xmlns="" id="{9CFA9592-9A71-422F-8F55-7FB7F1139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4" y="2119501"/>
            <a:ext cx="3550568" cy="3550568"/>
          </a:xfrm>
          <a:prstGeom prst="rect">
            <a:avLst/>
          </a:prstGeom>
        </p:spPr>
      </p:pic>
      <p:sp>
        <p:nvSpPr>
          <p:cNvPr id="9" name="Rectangle: Rounded Corners 8">
            <a:hlinkClick r:id="rId4" action="ppaction://hlinksldjump"/>
            <a:extLst>
              <a:ext uri="{FF2B5EF4-FFF2-40B4-BE49-F238E27FC236}">
                <a16:creationId xmlns:a16="http://schemas.microsoft.com/office/drawing/2014/main" xmlns="" id="{EA5A9DEA-90EF-4BB4-9A15-DF84F07FFAC9}"/>
              </a:ext>
            </a:extLst>
          </p:cNvPr>
          <p:cNvSpPr/>
          <p:nvPr/>
        </p:nvSpPr>
        <p:spPr>
          <a:xfrm>
            <a:off x="8958790" y="585216"/>
            <a:ext cx="2395010" cy="12054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badi Extra Light" panose="020B0604020202020204" pitchFamily="34" charset="0"/>
              </a:rPr>
              <a:t>Find my licensing option:</a:t>
            </a:r>
          </a:p>
        </p:txBody>
      </p:sp>
    </p:spTree>
    <p:extLst>
      <p:ext uri="{BB962C8B-B14F-4D97-AF65-F5344CB8AC3E}">
        <p14:creationId xmlns:p14="http://schemas.microsoft.com/office/powerpoint/2010/main" val="405172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9B249F-7CCB-4D6F-877C-F56B4DBF84A2}"/>
              </a:ext>
            </a:extLst>
          </p:cNvPr>
          <p:cNvSpPr>
            <a:spLocks noGrp="1"/>
          </p:cNvSpPr>
          <p:nvPr>
            <p:ph type="title"/>
          </p:nvPr>
        </p:nvSpPr>
        <p:spPr>
          <a:xfrm>
            <a:off x="838200" y="585216"/>
            <a:ext cx="10515600" cy="1325563"/>
          </a:xfrm>
        </p:spPr>
        <p:txBody>
          <a:bodyPr>
            <a:normAutofit fontScale="90000"/>
          </a:bodyPr>
          <a:lstStyle/>
          <a:p>
            <a:r>
              <a:rPr lang="en-US" b="1" dirty="0">
                <a:solidFill>
                  <a:schemeClr val="bg1"/>
                </a:solidFill>
              </a:rPr>
              <a:t>Your product: </a:t>
            </a:r>
            <a:br>
              <a:rPr lang="en-US" b="1" dirty="0">
                <a:solidFill>
                  <a:schemeClr val="bg1"/>
                </a:solidFill>
              </a:rPr>
            </a:br>
            <a:r>
              <a:rPr lang="en-US" b="1" dirty="0">
                <a:solidFill>
                  <a:schemeClr val="bg1"/>
                </a:solidFill>
              </a:rPr>
              <a:t>Active@ File Recovery / Undelete </a:t>
            </a:r>
            <a:br>
              <a:rPr lang="en-US" b="1" dirty="0">
                <a:solidFill>
                  <a:schemeClr val="bg1"/>
                </a:solidFill>
              </a:rPr>
            </a:br>
            <a:r>
              <a:rPr lang="en-US" b="1" dirty="0">
                <a:solidFill>
                  <a:schemeClr val="bg1"/>
                </a:solidFill>
              </a:rPr>
              <a:t>Freeware</a:t>
            </a:r>
            <a:endParaRPr lang="en-US" dirty="0">
              <a:solidFill>
                <a:schemeClr val="bg1"/>
              </a:solidFill>
            </a:endParaRPr>
          </a:p>
        </p:txBody>
      </p:sp>
      <p:sp>
        <p:nvSpPr>
          <p:cNvPr id="16" name="Content Placeholder 8">
            <a:extLst>
              <a:ext uri="{FF2B5EF4-FFF2-40B4-BE49-F238E27FC236}">
                <a16:creationId xmlns:a16="http://schemas.microsoft.com/office/drawing/2014/main" xmlns="" id="{9928168F-48A6-257A-5746-5CC0E0A9745B}"/>
              </a:ext>
            </a:extLst>
          </p:cNvPr>
          <p:cNvSpPr>
            <a:spLocks noGrp="1"/>
          </p:cNvSpPr>
          <p:nvPr>
            <p:ph idx="1"/>
          </p:nvPr>
        </p:nvSpPr>
        <p:spPr>
          <a:xfrm>
            <a:off x="6294518" y="2386584"/>
            <a:ext cx="5731830" cy="4123945"/>
          </a:xfrm>
        </p:spPr>
        <p:txBody>
          <a:bodyPr anchor="ctr">
            <a:normAutofit/>
          </a:bodyPr>
          <a:lstStyle/>
          <a:p>
            <a:r>
              <a:rPr lang="en-US" sz="2200" dirty="0"/>
              <a:t>Try our File Recovery Freeware software to run scans on your drives and see what files turn up</a:t>
            </a:r>
          </a:p>
        </p:txBody>
      </p:sp>
      <p:pic>
        <p:nvPicPr>
          <p:cNvPr id="4" name="Picture 3" descr="Calendar&#10;&#10;Description automatically generated">
            <a:extLst>
              <a:ext uri="{FF2B5EF4-FFF2-40B4-BE49-F238E27FC236}">
                <a16:creationId xmlns:a16="http://schemas.microsoft.com/office/drawing/2014/main" xmlns="" id="{E78F3361-01F3-4383-B17A-CB1746394E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3777" y="2824781"/>
            <a:ext cx="4462752" cy="4460203"/>
          </a:xfrm>
          <a:prstGeom prst="rect">
            <a:avLst/>
          </a:prstGeom>
        </p:spPr>
      </p:pic>
      <p:sp>
        <p:nvSpPr>
          <p:cNvPr id="9" name="Rectangle: Rounded Corners 8">
            <a:hlinkClick r:id="rId3" action="ppaction://hlinksldjump"/>
            <a:extLst>
              <a:ext uri="{FF2B5EF4-FFF2-40B4-BE49-F238E27FC236}">
                <a16:creationId xmlns:a16="http://schemas.microsoft.com/office/drawing/2014/main" xmlns="" id="{0719BEAF-1F8B-49E1-911B-7BC06E456837}"/>
              </a:ext>
            </a:extLst>
          </p:cNvPr>
          <p:cNvSpPr/>
          <p:nvPr/>
        </p:nvSpPr>
        <p:spPr>
          <a:xfrm>
            <a:off x="8958790" y="604554"/>
            <a:ext cx="2395010" cy="12054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badi Extra Light" panose="020B0604020202020204" pitchFamily="34" charset="0"/>
              </a:rPr>
              <a:t>Find my licensing option:</a:t>
            </a:r>
          </a:p>
        </p:txBody>
      </p:sp>
      <p:pic>
        <p:nvPicPr>
          <p:cNvPr id="7" name="Picture 6" descr="Chart, pie chart&#10;&#10;Description automatically generated">
            <a:extLst>
              <a:ext uri="{FF2B5EF4-FFF2-40B4-BE49-F238E27FC236}">
                <a16:creationId xmlns:a16="http://schemas.microsoft.com/office/drawing/2014/main" xmlns="" id="{9CFA9592-9A71-422F-8F55-7FB7F1139A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64" y="2119501"/>
            <a:ext cx="3550568" cy="3550568"/>
          </a:xfrm>
          <a:prstGeom prst="rect">
            <a:avLst/>
          </a:prstGeom>
        </p:spPr>
      </p:pic>
    </p:spTree>
    <p:extLst>
      <p:ext uri="{BB962C8B-B14F-4D97-AF65-F5344CB8AC3E}">
        <p14:creationId xmlns:p14="http://schemas.microsoft.com/office/powerpoint/2010/main" val="402764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2CBA1B-1B5E-40AA-8D57-EC34F697CD42}"/>
              </a:ext>
            </a:extLst>
          </p:cNvPr>
          <p:cNvSpPr>
            <a:spLocks noGrp="1"/>
          </p:cNvSpPr>
          <p:nvPr>
            <p:ph type="title"/>
          </p:nvPr>
        </p:nvSpPr>
        <p:spPr/>
        <p:txBody>
          <a:bodyPr/>
          <a:lstStyle/>
          <a:p>
            <a:pPr algn="ctr"/>
            <a:r>
              <a:rPr lang="en-US" dirty="0"/>
              <a:t>What do you need in your org?</a:t>
            </a:r>
          </a:p>
        </p:txBody>
      </p:sp>
      <p:sp>
        <p:nvSpPr>
          <p:cNvPr id="4" name="Rectangle: Rounded Corners 3">
            <a:hlinkClick r:id="rId2" action="ppaction://hlinksldjump"/>
            <a:extLst>
              <a:ext uri="{FF2B5EF4-FFF2-40B4-BE49-F238E27FC236}">
                <a16:creationId xmlns:a16="http://schemas.microsoft.com/office/drawing/2014/main" xmlns="" id="{9B50998E-D1DA-436D-9AC0-D13711E6851B}"/>
              </a:ext>
            </a:extLst>
          </p:cNvPr>
          <p:cNvSpPr/>
          <p:nvPr/>
        </p:nvSpPr>
        <p:spPr>
          <a:xfrm>
            <a:off x="3200401" y="2062065"/>
            <a:ext cx="5001208"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Security (Erase)</a:t>
            </a:r>
          </a:p>
        </p:txBody>
      </p:sp>
      <p:sp>
        <p:nvSpPr>
          <p:cNvPr id="5" name="Rectangle: Rounded Corners 4">
            <a:hlinkClick r:id="rId3" action="ppaction://hlinksldjump"/>
            <a:extLst>
              <a:ext uri="{FF2B5EF4-FFF2-40B4-BE49-F238E27FC236}">
                <a16:creationId xmlns:a16="http://schemas.microsoft.com/office/drawing/2014/main" xmlns="" id="{B0149941-FBD0-480A-B65E-DCE3A159351D}"/>
              </a:ext>
            </a:extLst>
          </p:cNvPr>
          <p:cNvSpPr/>
          <p:nvPr/>
        </p:nvSpPr>
        <p:spPr>
          <a:xfrm>
            <a:off x="3200401" y="3049555"/>
            <a:ext cx="5001208"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Redundancy (Backup)</a:t>
            </a:r>
          </a:p>
        </p:txBody>
      </p:sp>
      <p:sp>
        <p:nvSpPr>
          <p:cNvPr id="6" name="Rectangle: Rounded Corners 5">
            <a:extLst>
              <a:ext uri="{FF2B5EF4-FFF2-40B4-BE49-F238E27FC236}">
                <a16:creationId xmlns:a16="http://schemas.microsoft.com/office/drawing/2014/main" xmlns="" id="{A666774A-C990-4046-A1BF-DD29FA724B72}"/>
              </a:ext>
            </a:extLst>
          </p:cNvPr>
          <p:cNvSpPr/>
          <p:nvPr/>
        </p:nvSpPr>
        <p:spPr>
          <a:xfrm>
            <a:off x="3200401" y="4037045"/>
            <a:ext cx="5001208"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Recovery (Find)</a:t>
            </a:r>
          </a:p>
        </p:txBody>
      </p:sp>
      <p:sp>
        <p:nvSpPr>
          <p:cNvPr id="7" name="Rectangle: Rounded Corners 6">
            <a:hlinkClick r:id="rId4" action="ppaction://hlinksldjump"/>
            <a:extLst>
              <a:ext uri="{FF2B5EF4-FFF2-40B4-BE49-F238E27FC236}">
                <a16:creationId xmlns:a16="http://schemas.microsoft.com/office/drawing/2014/main" xmlns="" id="{B4D03025-C233-48AE-B616-D3FB9F38E459}"/>
              </a:ext>
            </a:extLst>
          </p:cNvPr>
          <p:cNvSpPr/>
          <p:nvPr/>
        </p:nvSpPr>
        <p:spPr>
          <a:xfrm>
            <a:off x="3200401" y="5059671"/>
            <a:ext cx="5001208"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Disk tools with all of the above</a:t>
            </a:r>
          </a:p>
        </p:txBody>
      </p:sp>
    </p:spTree>
    <p:extLst>
      <p:ext uri="{BB962C8B-B14F-4D97-AF65-F5344CB8AC3E}">
        <p14:creationId xmlns:p14="http://schemas.microsoft.com/office/powerpoint/2010/main" val="23804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9B249F-7CCB-4D6F-877C-F56B4DBF84A2}"/>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Your product: </a:t>
            </a:r>
            <a:br>
              <a:rPr lang="en-US" b="1" dirty="0">
                <a:solidFill>
                  <a:schemeClr val="bg1"/>
                </a:solidFill>
              </a:rPr>
            </a:br>
            <a:r>
              <a:rPr lang="en-US" b="1" dirty="0">
                <a:solidFill>
                  <a:schemeClr val="bg1"/>
                </a:solidFill>
              </a:rPr>
              <a:t>Active@ Data Studio</a:t>
            </a:r>
            <a:endParaRPr lang="en-US" dirty="0">
              <a:solidFill>
                <a:schemeClr val="bg1"/>
              </a:solidFill>
            </a:endParaRPr>
          </a:p>
        </p:txBody>
      </p:sp>
      <p:sp>
        <p:nvSpPr>
          <p:cNvPr id="16" name="Content Placeholder 8">
            <a:extLst>
              <a:ext uri="{FF2B5EF4-FFF2-40B4-BE49-F238E27FC236}">
                <a16:creationId xmlns:a16="http://schemas.microsoft.com/office/drawing/2014/main" xmlns="" id="{9928168F-48A6-257A-5746-5CC0E0A9745B}"/>
              </a:ext>
            </a:extLst>
          </p:cNvPr>
          <p:cNvSpPr>
            <a:spLocks noGrp="1"/>
          </p:cNvSpPr>
          <p:nvPr>
            <p:ph idx="1"/>
          </p:nvPr>
        </p:nvSpPr>
        <p:spPr>
          <a:xfrm>
            <a:off x="6294518" y="2386584"/>
            <a:ext cx="5731830" cy="4123945"/>
          </a:xfrm>
        </p:spPr>
        <p:txBody>
          <a:bodyPr anchor="ctr">
            <a:normAutofit/>
          </a:bodyPr>
          <a:lstStyle/>
          <a:p>
            <a:r>
              <a:rPr lang="en-US" sz="2200" dirty="0"/>
              <a:t>Complete suite of LSoft data utility products</a:t>
            </a:r>
          </a:p>
          <a:p>
            <a:r>
              <a:rPr lang="en-US" sz="2200" dirty="0"/>
              <a:t>Includes</a:t>
            </a:r>
          </a:p>
          <a:p>
            <a:pPr lvl="1"/>
            <a:r>
              <a:rPr lang="en-US" sz="1800" dirty="0"/>
              <a:t>Active@ </a:t>
            </a:r>
            <a:r>
              <a:rPr lang="en-US" sz="1800" dirty="0" err="1"/>
              <a:t>KillDisk</a:t>
            </a:r>
            <a:endParaRPr lang="en-US" sz="1800" dirty="0"/>
          </a:p>
          <a:p>
            <a:pPr lvl="1"/>
            <a:r>
              <a:rPr lang="en-US" sz="1800" dirty="0"/>
              <a:t>Active@ File Recovery &amp; Partition Recovery</a:t>
            </a:r>
          </a:p>
          <a:p>
            <a:pPr lvl="1"/>
            <a:r>
              <a:rPr lang="en-US" sz="1800" dirty="0"/>
              <a:t>Active@ Undelete</a:t>
            </a:r>
          </a:p>
          <a:p>
            <a:pPr lvl="1"/>
            <a:r>
              <a:rPr lang="en-US" sz="1800" dirty="0"/>
              <a:t>Active@ Password Changer</a:t>
            </a:r>
          </a:p>
          <a:p>
            <a:pPr lvl="1"/>
            <a:r>
              <a:rPr lang="en-US" sz="1800" dirty="0"/>
              <a:t>Disk utility tools such as: Disk Monitor, Disk Editor, Partition Manager and more…</a:t>
            </a:r>
          </a:p>
        </p:txBody>
      </p:sp>
      <p:sp>
        <p:nvSpPr>
          <p:cNvPr id="9" name="Rectangle: Rounded Corners 8">
            <a:hlinkClick r:id="rId2" action="ppaction://hlinksldjump"/>
            <a:extLst>
              <a:ext uri="{FF2B5EF4-FFF2-40B4-BE49-F238E27FC236}">
                <a16:creationId xmlns:a16="http://schemas.microsoft.com/office/drawing/2014/main" xmlns="" id="{0719BEAF-1F8B-49E1-911B-7BC06E456837}"/>
              </a:ext>
            </a:extLst>
          </p:cNvPr>
          <p:cNvSpPr/>
          <p:nvPr/>
        </p:nvSpPr>
        <p:spPr>
          <a:xfrm>
            <a:off x="8946217" y="585216"/>
            <a:ext cx="2395010" cy="12054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badi Extra Light" panose="020B0604020202020204" pitchFamily="34" charset="0"/>
              </a:rPr>
              <a:t>Find my licensing option:</a:t>
            </a:r>
          </a:p>
        </p:txBody>
      </p:sp>
      <p:pic>
        <p:nvPicPr>
          <p:cNvPr id="8" name="Picture 7" descr="A picture containing text, electronics&#10;&#10;Description automatically generated">
            <a:extLst>
              <a:ext uri="{FF2B5EF4-FFF2-40B4-BE49-F238E27FC236}">
                <a16:creationId xmlns:a16="http://schemas.microsoft.com/office/drawing/2014/main" xmlns="" id="{AF5C1A14-815D-4024-8F4B-3D2C28E01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141" y="681038"/>
            <a:ext cx="6861919" cy="6858000"/>
          </a:xfrm>
          <a:prstGeom prst="rect">
            <a:avLst/>
          </a:prstGeom>
        </p:spPr>
      </p:pic>
    </p:spTree>
    <p:extLst>
      <p:ext uri="{BB962C8B-B14F-4D97-AF65-F5344CB8AC3E}">
        <p14:creationId xmlns:p14="http://schemas.microsoft.com/office/powerpoint/2010/main" val="1973037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B372F-92C6-41AF-9CA0-BD26BE99CA04}"/>
              </a:ext>
            </a:extLst>
          </p:cNvPr>
          <p:cNvSpPr>
            <a:spLocks noGrp="1"/>
          </p:cNvSpPr>
          <p:nvPr>
            <p:ph type="title"/>
          </p:nvPr>
        </p:nvSpPr>
        <p:spPr/>
        <p:txBody>
          <a:bodyPr>
            <a:normAutofit fontScale="90000"/>
          </a:bodyPr>
          <a:lstStyle/>
          <a:p>
            <a:pPr algn="ctr"/>
            <a:r>
              <a:rPr lang="en-US" dirty="0"/>
              <a:t>Licensing options – What license works for me?</a:t>
            </a:r>
            <a:br>
              <a:rPr lang="en-US" dirty="0"/>
            </a:br>
            <a:r>
              <a:rPr lang="en-US" sz="2400" dirty="0"/>
              <a:t/>
            </a:r>
            <a:br>
              <a:rPr lang="en-US" sz="2400" dirty="0"/>
            </a:br>
            <a:r>
              <a:rPr lang="en-US" sz="2400" dirty="0"/>
              <a:t>Select most correct option:</a:t>
            </a:r>
            <a:endParaRPr lang="en-US" dirty="0"/>
          </a:p>
        </p:txBody>
      </p:sp>
      <p:sp>
        <p:nvSpPr>
          <p:cNvPr id="5" name="Rectangle: Rounded Corners 4">
            <a:hlinkClick r:id="rId2" action="ppaction://hlinksldjump"/>
            <a:extLst>
              <a:ext uri="{FF2B5EF4-FFF2-40B4-BE49-F238E27FC236}">
                <a16:creationId xmlns:a16="http://schemas.microsoft.com/office/drawing/2014/main" xmlns="" id="{FA6ADB05-8829-4DFB-AA0A-F860C856A296}"/>
              </a:ext>
            </a:extLst>
          </p:cNvPr>
          <p:cNvSpPr/>
          <p:nvPr/>
        </p:nvSpPr>
        <p:spPr>
          <a:xfrm>
            <a:off x="0" y="2174032"/>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a nerd or hobbyist using this software on my home computers</a:t>
            </a:r>
          </a:p>
        </p:txBody>
      </p:sp>
      <p:sp>
        <p:nvSpPr>
          <p:cNvPr id="6" name="Rectangle: Rounded Corners 5">
            <a:hlinkClick r:id="rId3" action="ppaction://hlinksldjump"/>
            <a:extLst>
              <a:ext uri="{FF2B5EF4-FFF2-40B4-BE49-F238E27FC236}">
                <a16:creationId xmlns:a16="http://schemas.microsoft.com/office/drawing/2014/main" xmlns="" id="{55F7DEDF-5622-4244-B649-A1427FD2AC9B}"/>
              </a:ext>
            </a:extLst>
          </p:cNvPr>
          <p:cNvSpPr/>
          <p:nvPr/>
        </p:nvSpPr>
        <p:spPr>
          <a:xfrm>
            <a:off x="0" y="316618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buying a license for my IT department</a:t>
            </a:r>
          </a:p>
        </p:txBody>
      </p:sp>
      <p:sp>
        <p:nvSpPr>
          <p:cNvPr id="7" name="Rectangle: Rounded Corners 6">
            <a:hlinkClick r:id="rId4" action="ppaction://hlinksldjump"/>
            <a:extLst>
              <a:ext uri="{FF2B5EF4-FFF2-40B4-BE49-F238E27FC236}">
                <a16:creationId xmlns:a16="http://schemas.microsoft.com/office/drawing/2014/main" xmlns="" id="{0C9312D2-A2FB-4264-85B9-FBF46864F751}"/>
              </a:ext>
            </a:extLst>
          </p:cNvPr>
          <p:cNvSpPr/>
          <p:nvPr/>
        </p:nvSpPr>
        <p:spPr>
          <a:xfrm>
            <a:off x="0" y="416300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need my entire company able to maintain their computers with this software, office-wide</a:t>
            </a:r>
          </a:p>
        </p:txBody>
      </p:sp>
      <p:sp>
        <p:nvSpPr>
          <p:cNvPr id="8" name="Rectangle: Rounded Corners 7">
            <a:hlinkClick r:id="rId5" action="ppaction://hlinksldjump"/>
            <a:extLst>
              <a:ext uri="{FF2B5EF4-FFF2-40B4-BE49-F238E27FC236}">
                <a16:creationId xmlns:a16="http://schemas.microsoft.com/office/drawing/2014/main" xmlns="" id="{F028AB7E-C26C-49BA-9FC8-63C729D829AB}"/>
              </a:ext>
            </a:extLst>
          </p:cNvPr>
          <p:cNvSpPr/>
          <p:nvPr/>
        </p:nvSpPr>
        <p:spPr>
          <a:xfrm>
            <a:off x="0" y="515982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company needs unlimited use of this software, globally</a:t>
            </a:r>
          </a:p>
        </p:txBody>
      </p:sp>
    </p:spTree>
    <p:extLst>
      <p:ext uri="{BB962C8B-B14F-4D97-AF65-F5344CB8AC3E}">
        <p14:creationId xmlns:p14="http://schemas.microsoft.com/office/powerpoint/2010/main" val="1264027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17170-1F75-4BA0-B096-3CB516989B9C}"/>
              </a:ext>
            </a:extLst>
          </p:cNvPr>
          <p:cNvSpPr>
            <a:spLocks noGrp="1"/>
          </p:cNvSpPr>
          <p:nvPr>
            <p:ph type="title"/>
          </p:nvPr>
        </p:nvSpPr>
        <p:spPr/>
        <p:txBody>
          <a:bodyPr/>
          <a:lstStyle/>
          <a:p>
            <a:r>
              <a:rPr lang="en-US" dirty="0"/>
              <a:t>Your License: Personal</a:t>
            </a:r>
          </a:p>
        </p:txBody>
      </p:sp>
      <p:graphicFrame>
        <p:nvGraphicFramePr>
          <p:cNvPr id="4" name="Table 4">
            <a:extLst>
              <a:ext uri="{FF2B5EF4-FFF2-40B4-BE49-F238E27FC236}">
                <a16:creationId xmlns:a16="http://schemas.microsoft.com/office/drawing/2014/main" xmlns="" id="{94613D18-E3F2-48A2-8E21-DD92D1F8C2F7}"/>
              </a:ext>
            </a:extLst>
          </p:cNvPr>
          <p:cNvGraphicFramePr>
            <a:graphicFrameLocks noGrp="1"/>
          </p:cNvGraphicFramePr>
          <p:nvPr>
            <p:ph idx="1"/>
            <p:extLst>
              <p:ext uri="{D42A27DB-BD31-4B8C-83A1-F6EECF244321}">
                <p14:modId xmlns:p14="http://schemas.microsoft.com/office/powerpoint/2010/main" val="1773409586"/>
              </p:ext>
            </p:extLst>
          </p:nvPr>
        </p:nvGraphicFramePr>
        <p:xfrm>
          <a:off x="838200" y="1371600"/>
          <a:ext cx="10515600" cy="4208145"/>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80094812"/>
                    </a:ext>
                  </a:extLst>
                </a:gridCol>
                <a:gridCol w="2628900">
                  <a:extLst>
                    <a:ext uri="{9D8B030D-6E8A-4147-A177-3AD203B41FA5}">
                      <a16:colId xmlns:a16="http://schemas.microsoft.com/office/drawing/2014/main" xmlns="" val="69946385"/>
                    </a:ext>
                  </a:extLst>
                </a:gridCol>
                <a:gridCol w="2628900">
                  <a:extLst>
                    <a:ext uri="{9D8B030D-6E8A-4147-A177-3AD203B41FA5}">
                      <a16:colId xmlns:a16="http://schemas.microsoft.com/office/drawing/2014/main" xmlns="" val="2318823765"/>
                    </a:ext>
                  </a:extLst>
                </a:gridCol>
                <a:gridCol w="2628900">
                  <a:extLst>
                    <a:ext uri="{9D8B030D-6E8A-4147-A177-3AD203B41FA5}">
                      <a16:colId xmlns:a16="http://schemas.microsoft.com/office/drawing/2014/main" xmlns="" val="1671555435"/>
                    </a:ext>
                  </a:extLst>
                </a:gridCol>
              </a:tblGrid>
              <a:tr h="415690">
                <a:tc>
                  <a:txBody>
                    <a:bodyPr/>
                    <a:lstStyle/>
                    <a:p>
                      <a:r>
                        <a:rPr lang="en-US" dirty="0"/>
                        <a:t>Personal</a:t>
                      </a:r>
                    </a:p>
                  </a:txBody>
                  <a:tcPr>
                    <a:solidFill>
                      <a:schemeClr val="accent6">
                        <a:lumMod val="60000"/>
                        <a:lumOff val="40000"/>
                      </a:schemeClr>
                    </a:solidFill>
                  </a:tcPr>
                </a:tc>
                <a:tc>
                  <a:txBody>
                    <a:bodyPr/>
                    <a:lstStyle/>
                    <a:p>
                      <a:r>
                        <a:rPr lang="en-US" dirty="0"/>
                        <a:t>Corporate</a:t>
                      </a:r>
                    </a:p>
                  </a:txBody>
                  <a:tcPr>
                    <a:solidFill>
                      <a:srgbClr val="00B0F0"/>
                    </a:solidFill>
                  </a:tcPr>
                </a:tc>
                <a:tc>
                  <a:txBody>
                    <a:bodyPr/>
                    <a:lstStyle/>
                    <a:p>
                      <a:r>
                        <a:rPr lang="en-US" dirty="0"/>
                        <a:t>Site</a:t>
                      </a:r>
                    </a:p>
                  </a:txBody>
                  <a:tcPr>
                    <a:solidFill>
                      <a:srgbClr val="00B0F0"/>
                    </a:solidFill>
                  </a:tcPr>
                </a:tc>
                <a:tc>
                  <a:txBody>
                    <a:bodyPr/>
                    <a:lstStyle/>
                    <a:p>
                      <a:r>
                        <a:rPr lang="en-US" dirty="0"/>
                        <a:t>Enterprise</a:t>
                      </a:r>
                    </a:p>
                  </a:txBody>
                  <a:tcPr>
                    <a:solidFill>
                      <a:srgbClr val="00B0F0"/>
                    </a:solidFill>
                  </a:tcPr>
                </a:tc>
                <a:extLst>
                  <a:ext uri="{0D108BD9-81ED-4DB2-BD59-A6C34878D82A}">
                    <a16:rowId xmlns:a16="http://schemas.microsoft.com/office/drawing/2014/main" xmlns="" val="2680350044"/>
                  </a:ext>
                </a:extLst>
              </a:tr>
              <a:tr h="3792455">
                <a:tc>
                  <a:txBody>
                    <a:bodyPr/>
                    <a:lstStyle/>
                    <a:p>
                      <a:pPr marL="285750" indent="-285750">
                        <a:buFont typeface="Arial" panose="020B0604020202020204" pitchFamily="34" charset="0"/>
                        <a:buChar char="•"/>
                      </a:pPr>
                      <a:r>
                        <a:rPr lang="en-US" dirty="0"/>
                        <a:t>a home-use license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i="1" dirty="0"/>
                        <a:t>Support &amp; Updates: $10/year</a:t>
                      </a:r>
                    </a:p>
                  </a:txBody>
                  <a:tcPr>
                    <a:solidFill>
                      <a:schemeClr val="bg1">
                        <a:lumMod val="95000"/>
                      </a:schemeClr>
                    </a:solidFill>
                  </a:tcPr>
                </a:tc>
                <a:tc>
                  <a:txBody>
                    <a:bodyPr/>
                    <a:lstStyle/>
                    <a:p>
                      <a:pPr marL="285750" indent="-285750">
                        <a:buFont typeface="Arial" panose="020B0604020202020204" pitchFamily="34" charset="0"/>
                        <a:buChar char="•"/>
                      </a:pPr>
                      <a:r>
                        <a:rPr lang="en-US" dirty="0"/>
                        <a:t>Licensed to an organization</a:t>
                      </a:r>
                    </a:p>
                    <a:p>
                      <a:pPr marL="285750" indent="-285750">
                        <a:buFont typeface="Arial" panose="020B0604020202020204" pitchFamily="34" charset="0"/>
                        <a:buChar char="•"/>
                      </a:pPr>
                      <a:r>
                        <a:rPr lang="en-US" dirty="0"/>
                        <a:t>Can be transferred within the org</a:t>
                      </a:r>
                    </a:p>
                    <a:p>
                      <a:pPr marL="285750" indent="-285750">
                        <a:buFont typeface="Arial" panose="020B0604020202020204" pitchFamily="34" charset="0"/>
                        <a:buChar char="•"/>
                      </a:pPr>
                      <a:r>
                        <a:rPr lang="en-US" dirty="0"/>
                        <a:t>Concurrent software instances and parallel drives erased are limited to Corporate license quantity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$10/year</a:t>
                      </a:r>
                    </a:p>
                    <a:p>
                      <a:pPr marL="285750" indent="-285750">
                        <a:buFont typeface="Arial" panose="020B0604020202020204" pitchFamily="34" charset="0"/>
                        <a:buChar char="•"/>
                      </a:pPr>
                      <a:endParaRPr lang="en-US" dirty="0"/>
                    </a:p>
                  </a:txBody>
                  <a:tcPr>
                    <a:solidFill>
                      <a:schemeClr val="bg1">
                        <a:lumMod val="95000"/>
                      </a:schemeClr>
                    </a:solidFill>
                  </a:tcPr>
                </a:tc>
                <a:tc>
                  <a:txBody>
                    <a:bodyPr/>
                    <a:lstStyle/>
                    <a:p>
                      <a:pPr marL="285750" indent="-285750">
                        <a:buFont typeface="Arial" panose="020B0604020202020204" pitchFamily="34" charset="0"/>
                        <a:buChar char="•"/>
                      </a:pPr>
                      <a:r>
                        <a:rPr lang="en-US" dirty="0"/>
                        <a:t>Unlimited use license</a:t>
                      </a:r>
                    </a:p>
                    <a:p>
                      <a:pPr marL="285750" indent="-285750">
                        <a:buFont typeface="Arial" panose="020B0604020202020204" pitchFamily="34" charset="0"/>
                        <a:buChar char="•"/>
                      </a:pPr>
                      <a:r>
                        <a:rPr lang="en-US" dirty="0"/>
                        <a:t>Limited to 1 company address, one geographical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a:t>
                      </a:r>
                      <a:r>
                        <a:rPr lang="en-US" i="1" dirty="0" smtClean="0"/>
                        <a:t>$399/year</a:t>
                      </a:r>
                      <a:endParaRPr lang="en-US" i="1" dirty="0"/>
                    </a:p>
                  </a:txBody>
                  <a:tcPr>
                    <a:solidFill>
                      <a:schemeClr val="bg1">
                        <a:lumMod val="95000"/>
                      </a:schemeClr>
                    </a:solidFill>
                  </a:tcPr>
                </a:tc>
                <a:tc>
                  <a:txBody>
                    <a:bodyPr/>
                    <a:lstStyle/>
                    <a:p>
                      <a:pPr marL="285750" indent="-285750">
                        <a:buFont typeface="Arial" panose="020B0604020202020204" pitchFamily="34" charset="0"/>
                        <a:buChar char="•"/>
                      </a:pPr>
                      <a:r>
                        <a:rPr lang="en-US" dirty="0"/>
                        <a:t>Unlimited use license</a:t>
                      </a:r>
                    </a:p>
                    <a:p>
                      <a:pPr marL="285750" indent="-285750">
                        <a:buFont typeface="Arial" panose="020B0604020202020204" pitchFamily="34" charset="0"/>
                        <a:buChar char="•"/>
                      </a:pPr>
                      <a:r>
                        <a:rPr lang="en-US" dirty="0"/>
                        <a:t>Unlimited global use under your company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a:t>
                      </a:r>
                      <a:r>
                        <a:rPr lang="en-US" i="1" dirty="0" smtClean="0"/>
                        <a:t>$799/year</a:t>
                      </a:r>
                      <a:endParaRPr lang="en-US" i="1" dirty="0"/>
                    </a:p>
                  </a:txBody>
                  <a:tcPr>
                    <a:solidFill>
                      <a:schemeClr val="bg1">
                        <a:lumMod val="95000"/>
                      </a:schemeClr>
                    </a:solidFill>
                  </a:tcPr>
                </a:tc>
                <a:extLst>
                  <a:ext uri="{0D108BD9-81ED-4DB2-BD59-A6C34878D82A}">
                    <a16:rowId xmlns:a16="http://schemas.microsoft.com/office/drawing/2014/main" xmlns="" val="3529124542"/>
                  </a:ext>
                </a:extLst>
              </a:tr>
            </a:tbl>
          </a:graphicData>
        </a:graphic>
      </p:graphicFrame>
      <p:graphicFrame>
        <p:nvGraphicFramePr>
          <p:cNvPr id="5" name="Table 5">
            <a:extLst>
              <a:ext uri="{FF2B5EF4-FFF2-40B4-BE49-F238E27FC236}">
                <a16:creationId xmlns:a16="http://schemas.microsoft.com/office/drawing/2014/main" xmlns="" id="{2E52A746-8BA7-440F-B145-C1AB5C3247E9}"/>
              </a:ext>
            </a:extLst>
          </p:cNvPr>
          <p:cNvGraphicFramePr>
            <a:graphicFrameLocks noGrp="1"/>
          </p:cNvGraphicFramePr>
          <p:nvPr>
            <p:extLst>
              <p:ext uri="{D42A27DB-BD31-4B8C-83A1-F6EECF244321}">
                <p14:modId xmlns:p14="http://schemas.microsoft.com/office/powerpoint/2010/main" val="2889335631"/>
              </p:ext>
            </p:extLst>
          </p:nvPr>
        </p:nvGraphicFramePr>
        <p:xfrm>
          <a:off x="838199" y="4977340"/>
          <a:ext cx="10515599" cy="1554480"/>
        </p:xfrm>
        <a:graphic>
          <a:graphicData uri="http://schemas.openxmlformats.org/drawingml/2006/table">
            <a:tbl>
              <a:tblPr firstRow="1" bandRow="1">
                <a:tableStyleId>{5C22544A-7EE6-4342-B048-85BDC9FD1C3A}</a:tableStyleId>
              </a:tblPr>
              <a:tblGrid>
                <a:gridCol w="10515599">
                  <a:extLst>
                    <a:ext uri="{9D8B030D-6E8A-4147-A177-3AD203B41FA5}">
                      <a16:colId xmlns:a16="http://schemas.microsoft.com/office/drawing/2014/main" xmlns="" val="1928912654"/>
                    </a:ext>
                  </a:extLst>
                </a:gridCol>
              </a:tblGrid>
              <a:tr h="358881">
                <a:tc>
                  <a:txBody>
                    <a:bodyPr/>
                    <a:lstStyle/>
                    <a:p>
                      <a:r>
                        <a:rPr lang="en-US" dirty="0"/>
                        <a:t>Software Licensing &amp; Support/Updates Policy:</a:t>
                      </a:r>
                    </a:p>
                  </a:txBody>
                  <a:tcPr>
                    <a:solidFill>
                      <a:schemeClr val="accent4">
                        <a:lumMod val="60000"/>
                        <a:lumOff val="40000"/>
                      </a:schemeClr>
                    </a:solidFill>
                  </a:tcPr>
                </a:tc>
                <a:extLst>
                  <a:ext uri="{0D108BD9-81ED-4DB2-BD59-A6C34878D82A}">
                    <a16:rowId xmlns:a16="http://schemas.microsoft.com/office/drawing/2014/main" xmlns="" val="2352155519"/>
                  </a:ext>
                </a:extLst>
              </a:tr>
              <a:tr h="358881">
                <a:tc>
                  <a:txBody>
                    <a:bodyPr/>
                    <a:lstStyle/>
                    <a:p>
                      <a:r>
                        <a:rPr lang="en-US" dirty="0"/>
                        <a:t>All new software purchases are covered by 1 year of free software support and updates. Additional support is optional, can be resumed anytime at nominal fee listed. License is perpetual. After support has expired, you may use the last version of the software you left off on as prior. For software support, only the latest version receives active support.</a:t>
                      </a:r>
                    </a:p>
                  </a:txBody>
                  <a:tcPr>
                    <a:solidFill>
                      <a:schemeClr val="accent4">
                        <a:lumMod val="40000"/>
                        <a:lumOff val="60000"/>
                      </a:schemeClr>
                    </a:solidFill>
                  </a:tcPr>
                </a:tc>
                <a:extLst>
                  <a:ext uri="{0D108BD9-81ED-4DB2-BD59-A6C34878D82A}">
                    <a16:rowId xmlns:a16="http://schemas.microsoft.com/office/drawing/2014/main" xmlns="" val="2361108719"/>
                  </a:ext>
                </a:extLst>
              </a:tr>
            </a:tbl>
          </a:graphicData>
        </a:graphic>
      </p:graphicFrame>
      <p:pic>
        <p:nvPicPr>
          <p:cNvPr id="7" name="Picture 6" descr="Icon&#10;&#10;Description automatically generated">
            <a:hlinkClick r:id="rId2" action="ppaction://hlinksldjump"/>
            <a:extLst>
              <a:ext uri="{FF2B5EF4-FFF2-40B4-BE49-F238E27FC236}">
                <a16:creationId xmlns:a16="http://schemas.microsoft.com/office/drawing/2014/main" xmlns="" id="{4429FC21-57D8-46B4-84FB-0B86AD91A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036" y="116204"/>
            <a:ext cx="1123524" cy="996517"/>
          </a:xfrm>
          <a:prstGeom prst="rect">
            <a:avLst/>
          </a:prstGeom>
        </p:spPr>
      </p:pic>
    </p:spTree>
    <p:extLst>
      <p:ext uri="{BB962C8B-B14F-4D97-AF65-F5344CB8AC3E}">
        <p14:creationId xmlns:p14="http://schemas.microsoft.com/office/powerpoint/2010/main" val="23067228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17170-1F75-4BA0-B096-3CB516989B9C}"/>
              </a:ext>
            </a:extLst>
          </p:cNvPr>
          <p:cNvSpPr>
            <a:spLocks noGrp="1"/>
          </p:cNvSpPr>
          <p:nvPr>
            <p:ph type="title"/>
          </p:nvPr>
        </p:nvSpPr>
        <p:spPr/>
        <p:txBody>
          <a:bodyPr/>
          <a:lstStyle/>
          <a:p>
            <a:r>
              <a:rPr lang="en-US" dirty="0"/>
              <a:t>Your License: Corporate</a:t>
            </a:r>
          </a:p>
        </p:txBody>
      </p:sp>
      <p:graphicFrame>
        <p:nvGraphicFramePr>
          <p:cNvPr id="4" name="Table 4">
            <a:extLst>
              <a:ext uri="{FF2B5EF4-FFF2-40B4-BE49-F238E27FC236}">
                <a16:creationId xmlns:a16="http://schemas.microsoft.com/office/drawing/2014/main" xmlns="" id="{94613D18-E3F2-48A2-8E21-DD92D1F8C2F7}"/>
              </a:ext>
            </a:extLst>
          </p:cNvPr>
          <p:cNvGraphicFramePr>
            <a:graphicFrameLocks noGrp="1"/>
          </p:cNvGraphicFramePr>
          <p:nvPr>
            <p:ph idx="1"/>
            <p:extLst>
              <p:ext uri="{D42A27DB-BD31-4B8C-83A1-F6EECF244321}">
                <p14:modId xmlns:p14="http://schemas.microsoft.com/office/powerpoint/2010/main" val="4258447139"/>
              </p:ext>
            </p:extLst>
          </p:nvPr>
        </p:nvGraphicFramePr>
        <p:xfrm>
          <a:off x="838200" y="1371600"/>
          <a:ext cx="10515600" cy="4208145"/>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80094812"/>
                    </a:ext>
                  </a:extLst>
                </a:gridCol>
                <a:gridCol w="2628900">
                  <a:extLst>
                    <a:ext uri="{9D8B030D-6E8A-4147-A177-3AD203B41FA5}">
                      <a16:colId xmlns:a16="http://schemas.microsoft.com/office/drawing/2014/main" xmlns="" val="69946385"/>
                    </a:ext>
                  </a:extLst>
                </a:gridCol>
                <a:gridCol w="2628900">
                  <a:extLst>
                    <a:ext uri="{9D8B030D-6E8A-4147-A177-3AD203B41FA5}">
                      <a16:colId xmlns:a16="http://schemas.microsoft.com/office/drawing/2014/main" xmlns="" val="2318823765"/>
                    </a:ext>
                  </a:extLst>
                </a:gridCol>
                <a:gridCol w="2628900">
                  <a:extLst>
                    <a:ext uri="{9D8B030D-6E8A-4147-A177-3AD203B41FA5}">
                      <a16:colId xmlns:a16="http://schemas.microsoft.com/office/drawing/2014/main" xmlns="" val="1671555435"/>
                    </a:ext>
                  </a:extLst>
                </a:gridCol>
              </a:tblGrid>
              <a:tr h="415690">
                <a:tc>
                  <a:txBody>
                    <a:bodyPr/>
                    <a:lstStyle/>
                    <a:p>
                      <a:r>
                        <a:rPr lang="en-US" dirty="0"/>
                        <a:t>Personal</a:t>
                      </a:r>
                    </a:p>
                  </a:txBody>
                  <a:tcPr>
                    <a:solidFill>
                      <a:srgbClr val="00B0F0"/>
                    </a:solidFill>
                  </a:tcPr>
                </a:tc>
                <a:tc>
                  <a:txBody>
                    <a:bodyPr/>
                    <a:lstStyle/>
                    <a:p>
                      <a:r>
                        <a:rPr lang="en-US" dirty="0"/>
                        <a:t>Corporate</a:t>
                      </a:r>
                    </a:p>
                  </a:txBody>
                  <a:tcPr>
                    <a:solidFill>
                      <a:schemeClr val="accent6">
                        <a:lumMod val="60000"/>
                        <a:lumOff val="40000"/>
                      </a:schemeClr>
                    </a:solidFill>
                  </a:tcPr>
                </a:tc>
                <a:tc>
                  <a:txBody>
                    <a:bodyPr/>
                    <a:lstStyle/>
                    <a:p>
                      <a:r>
                        <a:rPr lang="en-US" dirty="0"/>
                        <a:t>Site</a:t>
                      </a:r>
                    </a:p>
                  </a:txBody>
                  <a:tcPr>
                    <a:solidFill>
                      <a:srgbClr val="00B0F0"/>
                    </a:solidFill>
                  </a:tcPr>
                </a:tc>
                <a:tc>
                  <a:txBody>
                    <a:bodyPr/>
                    <a:lstStyle/>
                    <a:p>
                      <a:r>
                        <a:rPr lang="en-US" dirty="0"/>
                        <a:t>Enterprise</a:t>
                      </a:r>
                    </a:p>
                  </a:txBody>
                  <a:tcPr>
                    <a:solidFill>
                      <a:srgbClr val="00B0F0"/>
                    </a:solidFill>
                  </a:tcPr>
                </a:tc>
                <a:extLst>
                  <a:ext uri="{0D108BD9-81ED-4DB2-BD59-A6C34878D82A}">
                    <a16:rowId xmlns:a16="http://schemas.microsoft.com/office/drawing/2014/main" xmlns="" val="2680350044"/>
                  </a:ext>
                </a:extLst>
              </a:tr>
              <a:tr h="3792455">
                <a:tc>
                  <a:txBody>
                    <a:bodyPr/>
                    <a:lstStyle/>
                    <a:p>
                      <a:pPr marL="285750" indent="-285750">
                        <a:buFont typeface="Arial" panose="020B0604020202020204" pitchFamily="34" charset="0"/>
                        <a:buChar char="•"/>
                      </a:pPr>
                      <a:r>
                        <a:rPr lang="en-US" dirty="0"/>
                        <a:t>a home-use license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i="1" dirty="0"/>
                        <a:t>Support &amp; Updates: $10/year</a:t>
                      </a:r>
                    </a:p>
                  </a:txBody>
                  <a:tcPr>
                    <a:solidFill>
                      <a:schemeClr val="bg1">
                        <a:lumMod val="95000"/>
                      </a:schemeClr>
                    </a:solidFill>
                  </a:tcPr>
                </a:tc>
                <a:tc>
                  <a:txBody>
                    <a:bodyPr/>
                    <a:lstStyle/>
                    <a:p>
                      <a:pPr marL="285750" indent="-285750">
                        <a:buFont typeface="Arial" panose="020B0604020202020204" pitchFamily="34" charset="0"/>
                        <a:buChar char="•"/>
                      </a:pPr>
                      <a:r>
                        <a:rPr lang="en-US" dirty="0"/>
                        <a:t>Licensed to an organization</a:t>
                      </a:r>
                    </a:p>
                    <a:p>
                      <a:pPr marL="285750" indent="-285750">
                        <a:buFont typeface="Arial" panose="020B0604020202020204" pitchFamily="34" charset="0"/>
                        <a:buChar char="•"/>
                      </a:pPr>
                      <a:r>
                        <a:rPr lang="en-US" dirty="0"/>
                        <a:t>Can be transferred within the org</a:t>
                      </a:r>
                    </a:p>
                    <a:p>
                      <a:pPr marL="285750" indent="-285750">
                        <a:buFont typeface="Arial" panose="020B0604020202020204" pitchFamily="34" charset="0"/>
                        <a:buChar char="•"/>
                      </a:pPr>
                      <a:r>
                        <a:rPr lang="en-US" dirty="0"/>
                        <a:t>Concurrent software instances and parallel drives erased are limited to Corporate license quantity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$10/year</a:t>
                      </a:r>
                    </a:p>
                    <a:p>
                      <a:pPr marL="285750" indent="-285750">
                        <a:buFont typeface="Arial" panose="020B0604020202020204" pitchFamily="34" charset="0"/>
                        <a:buChar char="•"/>
                      </a:pPr>
                      <a:endParaRPr lang="en-US" dirty="0"/>
                    </a:p>
                  </a:txBody>
                  <a:tcPr>
                    <a:solidFill>
                      <a:schemeClr val="bg1">
                        <a:lumMod val="95000"/>
                      </a:schemeClr>
                    </a:solidFill>
                  </a:tcPr>
                </a:tc>
                <a:tc>
                  <a:txBody>
                    <a:bodyPr/>
                    <a:lstStyle/>
                    <a:p>
                      <a:pPr marL="285750" indent="-285750">
                        <a:buFont typeface="Arial" panose="020B0604020202020204" pitchFamily="34" charset="0"/>
                        <a:buChar char="•"/>
                      </a:pPr>
                      <a:r>
                        <a:rPr lang="en-US" dirty="0"/>
                        <a:t>Unlimited use license</a:t>
                      </a:r>
                    </a:p>
                    <a:p>
                      <a:pPr marL="285750" indent="-285750">
                        <a:buFont typeface="Arial" panose="020B0604020202020204" pitchFamily="34" charset="0"/>
                        <a:buChar char="•"/>
                      </a:pPr>
                      <a:r>
                        <a:rPr lang="en-US" dirty="0"/>
                        <a:t>Limited to 1 company address, one geographical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a:t>
                      </a:r>
                      <a:r>
                        <a:rPr lang="en-US" i="1" dirty="0" smtClean="0"/>
                        <a:t>$399/year</a:t>
                      </a:r>
                      <a:endParaRPr lang="en-US" i="1" dirty="0"/>
                    </a:p>
                  </a:txBody>
                  <a:tcPr>
                    <a:solidFill>
                      <a:schemeClr val="bg1">
                        <a:lumMod val="95000"/>
                      </a:schemeClr>
                    </a:solidFill>
                  </a:tcPr>
                </a:tc>
                <a:tc>
                  <a:txBody>
                    <a:bodyPr/>
                    <a:lstStyle/>
                    <a:p>
                      <a:pPr marL="285750" indent="-285750">
                        <a:buFont typeface="Arial" panose="020B0604020202020204" pitchFamily="34" charset="0"/>
                        <a:buChar char="•"/>
                      </a:pPr>
                      <a:r>
                        <a:rPr lang="en-US" dirty="0"/>
                        <a:t>Unlimited use license</a:t>
                      </a:r>
                    </a:p>
                    <a:p>
                      <a:pPr marL="285750" indent="-285750">
                        <a:buFont typeface="Arial" panose="020B0604020202020204" pitchFamily="34" charset="0"/>
                        <a:buChar char="•"/>
                      </a:pPr>
                      <a:r>
                        <a:rPr lang="en-US" dirty="0"/>
                        <a:t>Unlimited global use under your company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a:t>
                      </a:r>
                      <a:r>
                        <a:rPr lang="en-US" i="1" dirty="0" smtClean="0"/>
                        <a:t>$799/year</a:t>
                      </a:r>
                      <a:endParaRPr lang="en-US" i="1" dirty="0"/>
                    </a:p>
                  </a:txBody>
                  <a:tcPr>
                    <a:solidFill>
                      <a:schemeClr val="bg1">
                        <a:lumMod val="95000"/>
                      </a:schemeClr>
                    </a:solidFill>
                  </a:tcPr>
                </a:tc>
                <a:extLst>
                  <a:ext uri="{0D108BD9-81ED-4DB2-BD59-A6C34878D82A}">
                    <a16:rowId xmlns:a16="http://schemas.microsoft.com/office/drawing/2014/main" xmlns="" val="3529124542"/>
                  </a:ext>
                </a:extLst>
              </a:tr>
            </a:tbl>
          </a:graphicData>
        </a:graphic>
      </p:graphicFrame>
      <p:graphicFrame>
        <p:nvGraphicFramePr>
          <p:cNvPr id="5" name="Table 5">
            <a:extLst>
              <a:ext uri="{FF2B5EF4-FFF2-40B4-BE49-F238E27FC236}">
                <a16:creationId xmlns:a16="http://schemas.microsoft.com/office/drawing/2014/main" xmlns="" id="{2E52A746-8BA7-440F-B145-C1AB5C3247E9}"/>
              </a:ext>
            </a:extLst>
          </p:cNvPr>
          <p:cNvGraphicFramePr>
            <a:graphicFrameLocks noGrp="1"/>
          </p:cNvGraphicFramePr>
          <p:nvPr>
            <p:extLst>
              <p:ext uri="{D42A27DB-BD31-4B8C-83A1-F6EECF244321}">
                <p14:modId xmlns:p14="http://schemas.microsoft.com/office/powerpoint/2010/main" val="2845809078"/>
              </p:ext>
            </p:extLst>
          </p:nvPr>
        </p:nvGraphicFramePr>
        <p:xfrm>
          <a:off x="838199" y="4977340"/>
          <a:ext cx="10515599" cy="1554480"/>
        </p:xfrm>
        <a:graphic>
          <a:graphicData uri="http://schemas.openxmlformats.org/drawingml/2006/table">
            <a:tbl>
              <a:tblPr firstRow="1" bandRow="1">
                <a:tableStyleId>{5C22544A-7EE6-4342-B048-85BDC9FD1C3A}</a:tableStyleId>
              </a:tblPr>
              <a:tblGrid>
                <a:gridCol w="10515599">
                  <a:extLst>
                    <a:ext uri="{9D8B030D-6E8A-4147-A177-3AD203B41FA5}">
                      <a16:colId xmlns:a16="http://schemas.microsoft.com/office/drawing/2014/main" xmlns="" val="1928912654"/>
                    </a:ext>
                  </a:extLst>
                </a:gridCol>
              </a:tblGrid>
              <a:tr h="358881">
                <a:tc>
                  <a:txBody>
                    <a:bodyPr/>
                    <a:lstStyle/>
                    <a:p>
                      <a:r>
                        <a:rPr lang="en-US" dirty="0"/>
                        <a:t>Software Licensing &amp; Support/Updates Policy:</a:t>
                      </a:r>
                    </a:p>
                  </a:txBody>
                  <a:tcPr>
                    <a:solidFill>
                      <a:schemeClr val="accent4">
                        <a:lumMod val="60000"/>
                        <a:lumOff val="40000"/>
                      </a:schemeClr>
                    </a:solidFill>
                  </a:tcPr>
                </a:tc>
                <a:extLst>
                  <a:ext uri="{0D108BD9-81ED-4DB2-BD59-A6C34878D82A}">
                    <a16:rowId xmlns:a16="http://schemas.microsoft.com/office/drawing/2014/main" xmlns="" val="2352155519"/>
                  </a:ext>
                </a:extLst>
              </a:tr>
              <a:tr h="358881">
                <a:tc>
                  <a:txBody>
                    <a:bodyPr/>
                    <a:lstStyle/>
                    <a:p>
                      <a:r>
                        <a:rPr lang="en-US" dirty="0"/>
                        <a:t>All new software purchases are covered by 1 year of free software support and updates. Additional support is optional, can be resumed anytime at nominal fee listed. License is perpetual. After support has expired, you may use the last version of the software you left off on as prior. For software support, only the latest version receives active support.</a:t>
                      </a:r>
                    </a:p>
                  </a:txBody>
                  <a:tcPr>
                    <a:solidFill>
                      <a:schemeClr val="accent4">
                        <a:lumMod val="40000"/>
                        <a:lumOff val="60000"/>
                      </a:schemeClr>
                    </a:solidFill>
                  </a:tcPr>
                </a:tc>
                <a:extLst>
                  <a:ext uri="{0D108BD9-81ED-4DB2-BD59-A6C34878D82A}">
                    <a16:rowId xmlns:a16="http://schemas.microsoft.com/office/drawing/2014/main" xmlns="" val="2361108719"/>
                  </a:ext>
                </a:extLst>
              </a:tr>
            </a:tbl>
          </a:graphicData>
        </a:graphic>
      </p:graphicFrame>
      <p:pic>
        <p:nvPicPr>
          <p:cNvPr id="6" name="Picture 5" descr="Icon&#10;&#10;Description automatically generated">
            <a:hlinkClick r:id="rId2" action="ppaction://hlinksldjump"/>
            <a:extLst>
              <a:ext uri="{FF2B5EF4-FFF2-40B4-BE49-F238E27FC236}">
                <a16:creationId xmlns:a16="http://schemas.microsoft.com/office/drawing/2014/main" xmlns="" id="{D5BB5FE2-0423-4E90-8B43-7272180094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036" y="116204"/>
            <a:ext cx="1123524" cy="996517"/>
          </a:xfrm>
          <a:prstGeom prst="rect">
            <a:avLst/>
          </a:prstGeom>
        </p:spPr>
      </p:pic>
    </p:spTree>
    <p:extLst>
      <p:ext uri="{BB962C8B-B14F-4D97-AF65-F5344CB8AC3E}">
        <p14:creationId xmlns:p14="http://schemas.microsoft.com/office/powerpoint/2010/main" val="3405876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17170-1F75-4BA0-B096-3CB516989B9C}"/>
              </a:ext>
            </a:extLst>
          </p:cNvPr>
          <p:cNvSpPr>
            <a:spLocks noGrp="1"/>
          </p:cNvSpPr>
          <p:nvPr>
            <p:ph type="title"/>
          </p:nvPr>
        </p:nvSpPr>
        <p:spPr/>
        <p:txBody>
          <a:bodyPr/>
          <a:lstStyle/>
          <a:p>
            <a:r>
              <a:rPr lang="en-US" dirty="0"/>
              <a:t>Your License: Site</a:t>
            </a:r>
          </a:p>
        </p:txBody>
      </p:sp>
      <p:graphicFrame>
        <p:nvGraphicFramePr>
          <p:cNvPr id="4" name="Table 4">
            <a:extLst>
              <a:ext uri="{FF2B5EF4-FFF2-40B4-BE49-F238E27FC236}">
                <a16:creationId xmlns:a16="http://schemas.microsoft.com/office/drawing/2014/main" xmlns="" id="{94613D18-E3F2-48A2-8E21-DD92D1F8C2F7}"/>
              </a:ext>
            </a:extLst>
          </p:cNvPr>
          <p:cNvGraphicFramePr>
            <a:graphicFrameLocks noGrp="1"/>
          </p:cNvGraphicFramePr>
          <p:nvPr>
            <p:ph idx="1"/>
            <p:extLst>
              <p:ext uri="{D42A27DB-BD31-4B8C-83A1-F6EECF244321}">
                <p14:modId xmlns:p14="http://schemas.microsoft.com/office/powerpoint/2010/main" val="2358910542"/>
              </p:ext>
            </p:extLst>
          </p:nvPr>
        </p:nvGraphicFramePr>
        <p:xfrm>
          <a:off x="838200" y="1371600"/>
          <a:ext cx="10515600" cy="4208145"/>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80094812"/>
                    </a:ext>
                  </a:extLst>
                </a:gridCol>
                <a:gridCol w="2628900">
                  <a:extLst>
                    <a:ext uri="{9D8B030D-6E8A-4147-A177-3AD203B41FA5}">
                      <a16:colId xmlns:a16="http://schemas.microsoft.com/office/drawing/2014/main" xmlns="" val="69946385"/>
                    </a:ext>
                  </a:extLst>
                </a:gridCol>
                <a:gridCol w="2628900">
                  <a:extLst>
                    <a:ext uri="{9D8B030D-6E8A-4147-A177-3AD203B41FA5}">
                      <a16:colId xmlns:a16="http://schemas.microsoft.com/office/drawing/2014/main" xmlns="" val="2318823765"/>
                    </a:ext>
                  </a:extLst>
                </a:gridCol>
                <a:gridCol w="2628900">
                  <a:extLst>
                    <a:ext uri="{9D8B030D-6E8A-4147-A177-3AD203B41FA5}">
                      <a16:colId xmlns:a16="http://schemas.microsoft.com/office/drawing/2014/main" xmlns="" val="1671555435"/>
                    </a:ext>
                  </a:extLst>
                </a:gridCol>
              </a:tblGrid>
              <a:tr h="415690">
                <a:tc>
                  <a:txBody>
                    <a:bodyPr/>
                    <a:lstStyle/>
                    <a:p>
                      <a:r>
                        <a:rPr lang="en-US" dirty="0"/>
                        <a:t>Personal</a:t>
                      </a:r>
                    </a:p>
                  </a:txBody>
                  <a:tcPr>
                    <a:solidFill>
                      <a:srgbClr val="00B0F0"/>
                    </a:solidFill>
                  </a:tcPr>
                </a:tc>
                <a:tc>
                  <a:txBody>
                    <a:bodyPr/>
                    <a:lstStyle/>
                    <a:p>
                      <a:r>
                        <a:rPr lang="en-US" dirty="0"/>
                        <a:t>Corporate</a:t>
                      </a:r>
                    </a:p>
                  </a:txBody>
                  <a:tcPr>
                    <a:solidFill>
                      <a:srgbClr val="00B0F0"/>
                    </a:solidFill>
                  </a:tcPr>
                </a:tc>
                <a:tc>
                  <a:txBody>
                    <a:bodyPr/>
                    <a:lstStyle/>
                    <a:p>
                      <a:r>
                        <a:rPr lang="en-US" dirty="0"/>
                        <a:t>Site</a:t>
                      </a:r>
                    </a:p>
                  </a:txBody>
                  <a:tcPr>
                    <a:solidFill>
                      <a:schemeClr val="accent6">
                        <a:lumMod val="60000"/>
                        <a:lumOff val="40000"/>
                      </a:schemeClr>
                    </a:solidFill>
                  </a:tcPr>
                </a:tc>
                <a:tc>
                  <a:txBody>
                    <a:bodyPr/>
                    <a:lstStyle/>
                    <a:p>
                      <a:r>
                        <a:rPr lang="en-US" dirty="0"/>
                        <a:t>Enterprise</a:t>
                      </a:r>
                    </a:p>
                  </a:txBody>
                  <a:tcPr>
                    <a:solidFill>
                      <a:srgbClr val="00B0F0"/>
                    </a:solidFill>
                  </a:tcPr>
                </a:tc>
                <a:extLst>
                  <a:ext uri="{0D108BD9-81ED-4DB2-BD59-A6C34878D82A}">
                    <a16:rowId xmlns:a16="http://schemas.microsoft.com/office/drawing/2014/main" xmlns="" val="2680350044"/>
                  </a:ext>
                </a:extLst>
              </a:tr>
              <a:tr h="3792455">
                <a:tc>
                  <a:txBody>
                    <a:bodyPr/>
                    <a:lstStyle/>
                    <a:p>
                      <a:pPr marL="285750" indent="-285750">
                        <a:buFont typeface="Arial" panose="020B0604020202020204" pitchFamily="34" charset="0"/>
                        <a:buChar char="•"/>
                      </a:pPr>
                      <a:r>
                        <a:rPr lang="en-US" dirty="0"/>
                        <a:t>a home-use license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i="1" dirty="0"/>
                        <a:t>Support &amp; Updates: $10/year</a:t>
                      </a:r>
                    </a:p>
                  </a:txBody>
                  <a:tcPr>
                    <a:solidFill>
                      <a:schemeClr val="bg1">
                        <a:lumMod val="95000"/>
                      </a:schemeClr>
                    </a:solidFill>
                  </a:tcPr>
                </a:tc>
                <a:tc>
                  <a:txBody>
                    <a:bodyPr/>
                    <a:lstStyle/>
                    <a:p>
                      <a:pPr marL="285750" indent="-285750">
                        <a:buFont typeface="Arial" panose="020B0604020202020204" pitchFamily="34" charset="0"/>
                        <a:buChar char="•"/>
                      </a:pPr>
                      <a:r>
                        <a:rPr lang="en-US" dirty="0"/>
                        <a:t>Licensed to an organization</a:t>
                      </a:r>
                    </a:p>
                    <a:p>
                      <a:pPr marL="285750" indent="-285750">
                        <a:buFont typeface="Arial" panose="020B0604020202020204" pitchFamily="34" charset="0"/>
                        <a:buChar char="•"/>
                      </a:pPr>
                      <a:r>
                        <a:rPr lang="en-US" dirty="0"/>
                        <a:t>Can be transferred within the org</a:t>
                      </a:r>
                    </a:p>
                    <a:p>
                      <a:pPr marL="285750" indent="-285750">
                        <a:buFont typeface="Arial" panose="020B0604020202020204" pitchFamily="34" charset="0"/>
                        <a:buChar char="•"/>
                      </a:pPr>
                      <a:r>
                        <a:rPr lang="en-US" dirty="0"/>
                        <a:t>Concurrent software instances and parallel drives erased are limited to Corporate license quantity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$10/year</a:t>
                      </a:r>
                    </a:p>
                    <a:p>
                      <a:pPr marL="285750" indent="-285750">
                        <a:buFont typeface="Arial" panose="020B0604020202020204" pitchFamily="34" charset="0"/>
                        <a:buChar char="•"/>
                      </a:pPr>
                      <a:endParaRPr lang="en-US" dirty="0"/>
                    </a:p>
                  </a:txBody>
                  <a:tcPr>
                    <a:solidFill>
                      <a:schemeClr val="bg1">
                        <a:lumMod val="95000"/>
                      </a:schemeClr>
                    </a:solidFill>
                  </a:tcPr>
                </a:tc>
                <a:tc>
                  <a:txBody>
                    <a:bodyPr/>
                    <a:lstStyle/>
                    <a:p>
                      <a:pPr marL="285750" indent="-285750">
                        <a:buFont typeface="Arial" panose="020B0604020202020204" pitchFamily="34" charset="0"/>
                        <a:buChar char="•"/>
                      </a:pPr>
                      <a:r>
                        <a:rPr lang="en-US" dirty="0"/>
                        <a:t>Unlimited use license</a:t>
                      </a:r>
                    </a:p>
                    <a:p>
                      <a:pPr marL="285750" indent="-285750">
                        <a:buFont typeface="Arial" panose="020B0604020202020204" pitchFamily="34" charset="0"/>
                        <a:buChar char="•"/>
                      </a:pPr>
                      <a:r>
                        <a:rPr lang="en-US" dirty="0"/>
                        <a:t>Limited to 1 company address, one geographical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a:t>
                      </a:r>
                      <a:r>
                        <a:rPr lang="en-US" i="1" dirty="0" smtClean="0"/>
                        <a:t>$399/year</a:t>
                      </a:r>
                      <a:endParaRPr lang="en-US" i="1" dirty="0"/>
                    </a:p>
                  </a:txBody>
                  <a:tcPr>
                    <a:solidFill>
                      <a:schemeClr val="bg1">
                        <a:lumMod val="95000"/>
                      </a:schemeClr>
                    </a:solidFill>
                  </a:tcPr>
                </a:tc>
                <a:tc>
                  <a:txBody>
                    <a:bodyPr/>
                    <a:lstStyle/>
                    <a:p>
                      <a:pPr marL="285750" indent="-285750">
                        <a:buFont typeface="Arial" panose="020B0604020202020204" pitchFamily="34" charset="0"/>
                        <a:buChar char="•"/>
                      </a:pPr>
                      <a:r>
                        <a:rPr lang="en-US" dirty="0"/>
                        <a:t>Unlimited use license</a:t>
                      </a:r>
                    </a:p>
                    <a:p>
                      <a:pPr marL="285750" indent="-285750">
                        <a:buFont typeface="Arial" panose="020B0604020202020204" pitchFamily="34" charset="0"/>
                        <a:buChar char="•"/>
                      </a:pPr>
                      <a:r>
                        <a:rPr lang="en-US" dirty="0"/>
                        <a:t>Unlimited global use under your company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a:t>
                      </a:r>
                      <a:r>
                        <a:rPr lang="en-US" i="1" dirty="0" smtClean="0"/>
                        <a:t>$799/year</a:t>
                      </a:r>
                      <a:endParaRPr lang="en-US" i="1" dirty="0"/>
                    </a:p>
                  </a:txBody>
                  <a:tcPr>
                    <a:solidFill>
                      <a:schemeClr val="bg1">
                        <a:lumMod val="95000"/>
                      </a:schemeClr>
                    </a:solidFill>
                  </a:tcPr>
                </a:tc>
                <a:extLst>
                  <a:ext uri="{0D108BD9-81ED-4DB2-BD59-A6C34878D82A}">
                    <a16:rowId xmlns:a16="http://schemas.microsoft.com/office/drawing/2014/main" xmlns="" val="3529124542"/>
                  </a:ext>
                </a:extLst>
              </a:tr>
            </a:tbl>
          </a:graphicData>
        </a:graphic>
      </p:graphicFrame>
      <p:graphicFrame>
        <p:nvGraphicFramePr>
          <p:cNvPr id="5" name="Table 5">
            <a:extLst>
              <a:ext uri="{FF2B5EF4-FFF2-40B4-BE49-F238E27FC236}">
                <a16:creationId xmlns:a16="http://schemas.microsoft.com/office/drawing/2014/main" xmlns="" id="{2E52A746-8BA7-440F-B145-C1AB5C3247E9}"/>
              </a:ext>
            </a:extLst>
          </p:cNvPr>
          <p:cNvGraphicFramePr>
            <a:graphicFrameLocks noGrp="1"/>
          </p:cNvGraphicFramePr>
          <p:nvPr>
            <p:extLst>
              <p:ext uri="{D42A27DB-BD31-4B8C-83A1-F6EECF244321}">
                <p14:modId xmlns:p14="http://schemas.microsoft.com/office/powerpoint/2010/main" val="77310316"/>
              </p:ext>
            </p:extLst>
          </p:nvPr>
        </p:nvGraphicFramePr>
        <p:xfrm>
          <a:off x="838199" y="4977340"/>
          <a:ext cx="10515599" cy="1554480"/>
        </p:xfrm>
        <a:graphic>
          <a:graphicData uri="http://schemas.openxmlformats.org/drawingml/2006/table">
            <a:tbl>
              <a:tblPr firstRow="1" bandRow="1">
                <a:tableStyleId>{5C22544A-7EE6-4342-B048-85BDC9FD1C3A}</a:tableStyleId>
              </a:tblPr>
              <a:tblGrid>
                <a:gridCol w="10515599">
                  <a:extLst>
                    <a:ext uri="{9D8B030D-6E8A-4147-A177-3AD203B41FA5}">
                      <a16:colId xmlns:a16="http://schemas.microsoft.com/office/drawing/2014/main" xmlns="" val="1928912654"/>
                    </a:ext>
                  </a:extLst>
                </a:gridCol>
              </a:tblGrid>
              <a:tr h="358881">
                <a:tc>
                  <a:txBody>
                    <a:bodyPr/>
                    <a:lstStyle/>
                    <a:p>
                      <a:r>
                        <a:rPr lang="en-US" dirty="0"/>
                        <a:t>Software Licensing &amp; Support/Updates Policy:</a:t>
                      </a:r>
                    </a:p>
                  </a:txBody>
                  <a:tcPr>
                    <a:solidFill>
                      <a:schemeClr val="accent4">
                        <a:lumMod val="60000"/>
                        <a:lumOff val="40000"/>
                      </a:schemeClr>
                    </a:solidFill>
                  </a:tcPr>
                </a:tc>
                <a:extLst>
                  <a:ext uri="{0D108BD9-81ED-4DB2-BD59-A6C34878D82A}">
                    <a16:rowId xmlns:a16="http://schemas.microsoft.com/office/drawing/2014/main" xmlns="" val="2352155519"/>
                  </a:ext>
                </a:extLst>
              </a:tr>
              <a:tr h="358881">
                <a:tc>
                  <a:txBody>
                    <a:bodyPr/>
                    <a:lstStyle/>
                    <a:p>
                      <a:r>
                        <a:rPr lang="en-US" dirty="0"/>
                        <a:t>All new software purchases are covered by 1 year of free software support and updates. Additional support is optional, can be resumed anytime at nominal fee listed. License is perpetual. After support has expired, you may use the last version of the software you left off on as prior. For software support, only the latest version receives active support.</a:t>
                      </a:r>
                    </a:p>
                  </a:txBody>
                  <a:tcPr>
                    <a:solidFill>
                      <a:schemeClr val="accent4">
                        <a:lumMod val="40000"/>
                        <a:lumOff val="60000"/>
                      </a:schemeClr>
                    </a:solidFill>
                  </a:tcPr>
                </a:tc>
                <a:extLst>
                  <a:ext uri="{0D108BD9-81ED-4DB2-BD59-A6C34878D82A}">
                    <a16:rowId xmlns:a16="http://schemas.microsoft.com/office/drawing/2014/main" xmlns="" val="2361108719"/>
                  </a:ext>
                </a:extLst>
              </a:tr>
            </a:tbl>
          </a:graphicData>
        </a:graphic>
      </p:graphicFrame>
      <p:pic>
        <p:nvPicPr>
          <p:cNvPr id="6" name="Picture 5" descr="Icon&#10;&#10;Description automatically generated">
            <a:hlinkClick r:id="rId2" action="ppaction://hlinksldjump"/>
            <a:extLst>
              <a:ext uri="{FF2B5EF4-FFF2-40B4-BE49-F238E27FC236}">
                <a16:creationId xmlns:a16="http://schemas.microsoft.com/office/drawing/2014/main" xmlns="" id="{C2622976-CB0E-4E46-B3B7-BAB63DCBF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036" y="116204"/>
            <a:ext cx="1123524" cy="996517"/>
          </a:xfrm>
          <a:prstGeom prst="rect">
            <a:avLst/>
          </a:prstGeom>
        </p:spPr>
      </p:pic>
    </p:spTree>
    <p:extLst>
      <p:ext uri="{BB962C8B-B14F-4D97-AF65-F5344CB8AC3E}">
        <p14:creationId xmlns:p14="http://schemas.microsoft.com/office/powerpoint/2010/main" val="319708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17170-1F75-4BA0-B096-3CB516989B9C}"/>
              </a:ext>
            </a:extLst>
          </p:cNvPr>
          <p:cNvSpPr>
            <a:spLocks noGrp="1"/>
          </p:cNvSpPr>
          <p:nvPr>
            <p:ph type="title"/>
          </p:nvPr>
        </p:nvSpPr>
        <p:spPr/>
        <p:txBody>
          <a:bodyPr/>
          <a:lstStyle/>
          <a:p>
            <a:r>
              <a:rPr lang="en-US" dirty="0"/>
              <a:t>Your License: Enterprise</a:t>
            </a:r>
          </a:p>
        </p:txBody>
      </p:sp>
      <p:graphicFrame>
        <p:nvGraphicFramePr>
          <p:cNvPr id="4" name="Table 4">
            <a:extLst>
              <a:ext uri="{FF2B5EF4-FFF2-40B4-BE49-F238E27FC236}">
                <a16:creationId xmlns:a16="http://schemas.microsoft.com/office/drawing/2014/main" xmlns="" id="{94613D18-E3F2-48A2-8E21-DD92D1F8C2F7}"/>
              </a:ext>
            </a:extLst>
          </p:cNvPr>
          <p:cNvGraphicFramePr>
            <a:graphicFrameLocks noGrp="1"/>
          </p:cNvGraphicFramePr>
          <p:nvPr>
            <p:ph idx="1"/>
            <p:extLst>
              <p:ext uri="{D42A27DB-BD31-4B8C-83A1-F6EECF244321}">
                <p14:modId xmlns:p14="http://schemas.microsoft.com/office/powerpoint/2010/main" val="3249048487"/>
              </p:ext>
            </p:extLst>
          </p:nvPr>
        </p:nvGraphicFramePr>
        <p:xfrm>
          <a:off x="838200" y="1371600"/>
          <a:ext cx="10515600" cy="4208145"/>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80094812"/>
                    </a:ext>
                  </a:extLst>
                </a:gridCol>
                <a:gridCol w="2628900">
                  <a:extLst>
                    <a:ext uri="{9D8B030D-6E8A-4147-A177-3AD203B41FA5}">
                      <a16:colId xmlns:a16="http://schemas.microsoft.com/office/drawing/2014/main" xmlns="" val="69946385"/>
                    </a:ext>
                  </a:extLst>
                </a:gridCol>
                <a:gridCol w="2628900">
                  <a:extLst>
                    <a:ext uri="{9D8B030D-6E8A-4147-A177-3AD203B41FA5}">
                      <a16:colId xmlns:a16="http://schemas.microsoft.com/office/drawing/2014/main" xmlns="" val="2318823765"/>
                    </a:ext>
                  </a:extLst>
                </a:gridCol>
                <a:gridCol w="2628900">
                  <a:extLst>
                    <a:ext uri="{9D8B030D-6E8A-4147-A177-3AD203B41FA5}">
                      <a16:colId xmlns:a16="http://schemas.microsoft.com/office/drawing/2014/main" xmlns="" val="1671555435"/>
                    </a:ext>
                  </a:extLst>
                </a:gridCol>
              </a:tblGrid>
              <a:tr h="415690">
                <a:tc>
                  <a:txBody>
                    <a:bodyPr/>
                    <a:lstStyle/>
                    <a:p>
                      <a:r>
                        <a:rPr lang="en-US" dirty="0"/>
                        <a:t>Personal</a:t>
                      </a:r>
                    </a:p>
                  </a:txBody>
                  <a:tcPr>
                    <a:solidFill>
                      <a:srgbClr val="00B0F0"/>
                    </a:solidFill>
                  </a:tcPr>
                </a:tc>
                <a:tc>
                  <a:txBody>
                    <a:bodyPr/>
                    <a:lstStyle/>
                    <a:p>
                      <a:r>
                        <a:rPr lang="en-US" dirty="0"/>
                        <a:t>Corporate</a:t>
                      </a:r>
                    </a:p>
                  </a:txBody>
                  <a:tcPr>
                    <a:solidFill>
                      <a:srgbClr val="00B0F0"/>
                    </a:solidFill>
                  </a:tcPr>
                </a:tc>
                <a:tc>
                  <a:txBody>
                    <a:bodyPr/>
                    <a:lstStyle/>
                    <a:p>
                      <a:r>
                        <a:rPr lang="en-US" dirty="0"/>
                        <a:t>Site</a:t>
                      </a:r>
                    </a:p>
                  </a:txBody>
                  <a:tcPr>
                    <a:solidFill>
                      <a:srgbClr val="00B0F0"/>
                    </a:solidFill>
                  </a:tcPr>
                </a:tc>
                <a:tc>
                  <a:txBody>
                    <a:bodyPr/>
                    <a:lstStyle/>
                    <a:p>
                      <a:r>
                        <a:rPr lang="en-US" dirty="0"/>
                        <a:t>Enterprise</a:t>
                      </a:r>
                    </a:p>
                  </a:txBody>
                  <a:tcPr>
                    <a:solidFill>
                      <a:schemeClr val="accent6">
                        <a:lumMod val="60000"/>
                        <a:lumOff val="40000"/>
                      </a:schemeClr>
                    </a:solidFill>
                  </a:tcPr>
                </a:tc>
                <a:extLst>
                  <a:ext uri="{0D108BD9-81ED-4DB2-BD59-A6C34878D82A}">
                    <a16:rowId xmlns:a16="http://schemas.microsoft.com/office/drawing/2014/main" xmlns="" val="2680350044"/>
                  </a:ext>
                </a:extLst>
              </a:tr>
              <a:tr h="3792455">
                <a:tc>
                  <a:txBody>
                    <a:bodyPr/>
                    <a:lstStyle/>
                    <a:p>
                      <a:pPr marL="285750" indent="-285750">
                        <a:buFont typeface="Arial" panose="020B0604020202020204" pitchFamily="34" charset="0"/>
                        <a:buChar char="•"/>
                      </a:pPr>
                      <a:r>
                        <a:rPr lang="en-US" dirty="0"/>
                        <a:t>a home-use license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0" indent="0">
                        <a:buFont typeface="Arial" panose="020B0604020202020204" pitchFamily="34" charset="0"/>
                        <a:buNone/>
                      </a:pPr>
                      <a:r>
                        <a:rPr lang="en-US" i="1" dirty="0"/>
                        <a:t>Support &amp; Updates: $10/year</a:t>
                      </a:r>
                    </a:p>
                  </a:txBody>
                  <a:tcPr>
                    <a:solidFill>
                      <a:schemeClr val="bg1">
                        <a:lumMod val="95000"/>
                      </a:schemeClr>
                    </a:solidFill>
                  </a:tcPr>
                </a:tc>
                <a:tc>
                  <a:txBody>
                    <a:bodyPr/>
                    <a:lstStyle/>
                    <a:p>
                      <a:pPr marL="285750" indent="-285750">
                        <a:buFont typeface="Arial" panose="020B0604020202020204" pitchFamily="34" charset="0"/>
                        <a:buChar char="•"/>
                      </a:pPr>
                      <a:r>
                        <a:rPr lang="en-US" dirty="0"/>
                        <a:t>Licensed to an organization</a:t>
                      </a:r>
                    </a:p>
                    <a:p>
                      <a:pPr marL="285750" indent="-285750">
                        <a:buFont typeface="Arial" panose="020B0604020202020204" pitchFamily="34" charset="0"/>
                        <a:buChar char="•"/>
                      </a:pPr>
                      <a:r>
                        <a:rPr lang="en-US" dirty="0"/>
                        <a:t>Can be transferred within the org</a:t>
                      </a:r>
                    </a:p>
                    <a:p>
                      <a:pPr marL="285750" indent="-285750">
                        <a:buFont typeface="Arial" panose="020B0604020202020204" pitchFamily="34" charset="0"/>
                        <a:buChar char="•"/>
                      </a:pPr>
                      <a:r>
                        <a:rPr lang="en-US" dirty="0"/>
                        <a:t>Concurrent software instances and parallel drives erased are limited to Corporate license quantity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$10/year</a:t>
                      </a:r>
                    </a:p>
                    <a:p>
                      <a:pPr marL="285750" indent="-285750">
                        <a:buFont typeface="Arial" panose="020B0604020202020204" pitchFamily="34" charset="0"/>
                        <a:buChar char="•"/>
                      </a:pPr>
                      <a:endParaRPr lang="en-US" dirty="0"/>
                    </a:p>
                  </a:txBody>
                  <a:tcPr>
                    <a:solidFill>
                      <a:schemeClr val="bg1">
                        <a:lumMod val="95000"/>
                      </a:schemeClr>
                    </a:solidFill>
                  </a:tcPr>
                </a:tc>
                <a:tc>
                  <a:txBody>
                    <a:bodyPr/>
                    <a:lstStyle/>
                    <a:p>
                      <a:pPr marL="285750" indent="-285750">
                        <a:buFont typeface="Arial" panose="020B0604020202020204" pitchFamily="34" charset="0"/>
                        <a:buChar char="•"/>
                      </a:pPr>
                      <a:r>
                        <a:rPr lang="en-US" dirty="0"/>
                        <a:t>Unlimited use license</a:t>
                      </a:r>
                    </a:p>
                    <a:p>
                      <a:pPr marL="285750" indent="-285750">
                        <a:buFont typeface="Arial" panose="020B0604020202020204" pitchFamily="34" charset="0"/>
                        <a:buChar char="•"/>
                      </a:pPr>
                      <a:r>
                        <a:rPr lang="en-US" dirty="0"/>
                        <a:t>Limited to 1 company address, one geographical location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a:t>
                      </a:r>
                      <a:r>
                        <a:rPr lang="en-US" i="1" dirty="0" smtClean="0"/>
                        <a:t>$399/year</a:t>
                      </a:r>
                      <a:endParaRPr lang="en-US" i="1" dirty="0"/>
                    </a:p>
                  </a:txBody>
                  <a:tcPr>
                    <a:solidFill>
                      <a:schemeClr val="bg1">
                        <a:lumMod val="95000"/>
                      </a:schemeClr>
                    </a:solidFill>
                  </a:tcPr>
                </a:tc>
                <a:tc>
                  <a:txBody>
                    <a:bodyPr/>
                    <a:lstStyle/>
                    <a:p>
                      <a:pPr marL="285750" indent="-285750">
                        <a:buFont typeface="Arial" panose="020B0604020202020204" pitchFamily="34" charset="0"/>
                        <a:buChar char="•"/>
                      </a:pPr>
                      <a:r>
                        <a:rPr lang="en-US" dirty="0"/>
                        <a:t>Unlimited use license</a:t>
                      </a:r>
                    </a:p>
                    <a:p>
                      <a:pPr marL="285750" indent="-285750">
                        <a:buFont typeface="Arial" panose="020B0604020202020204" pitchFamily="34" charset="0"/>
                        <a:buChar char="•"/>
                      </a:pPr>
                      <a:r>
                        <a:rPr lang="en-US" dirty="0"/>
                        <a:t>Unlimited global use under your company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Support &amp; Updates: </a:t>
                      </a:r>
                      <a:r>
                        <a:rPr lang="en-US" i="1" dirty="0" smtClean="0"/>
                        <a:t>$799/year</a:t>
                      </a:r>
                      <a:endParaRPr lang="en-US" i="1" dirty="0"/>
                    </a:p>
                  </a:txBody>
                  <a:tcPr>
                    <a:solidFill>
                      <a:schemeClr val="bg1">
                        <a:lumMod val="95000"/>
                      </a:schemeClr>
                    </a:solidFill>
                  </a:tcPr>
                </a:tc>
                <a:extLst>
                  <a:ext uri="{0D108BD9-81ED-4DB2-BD59-A6C34878D82A}">
                    <a16:rowId xmlns:a16="http://schemas.microsoft.com/office/drawing/2014/main" xmlns="" val="3529124542"/>
                  </a:ext>
                </a:extLst>
              </a:tr>
            </a:tbl>
          </a:graphicData>
        </a:graphic>
      </p:graphicFrame>
      <p:graphicFrame>
        <p:nvGraphicFramePr>
          <p:cNvPr id="5" name="Table 5">
            <a:extLst>
              <a:ext uri="{FF2B5EF4-FFF2-40B4-BE49-F238E27FC236}">
                <a16:creationId xmlns:a16="http://schemas.microsoft.com/office/drawing/2014/main" xmlns="" id="{2E52A746-8BA7-440F-B145-C1AB5C3247E9}"/>
              </a:ext>
            </a:extLst>
          </p:cNvPr>
          <p:cNvGraphicFramePr>
            <a:graphicFrameLocks noGrp="1"/>
          </p:cNvGraphicFramePr>
          <p:nvPr>
            <p:extLst>
              <p:ext uri="{D42A27DB-BD31-4B8C-83A1-F6EECF244321}">
                <p14:modId xmlns:p14="http://schemas.microsoft.com/office/powerpoint/2010/main" val="1490893326"/>
              </p:ext>
            </p:extLst>
          </p:nvPr>
        </p:nvGraphicFramePr>
        <p:xfrm>
          <a:off x="838199" y="4977340"/>
          <a:ext cx="10515599" cy="1554480"/>
        </p:xfrm>
        <a:graphic>
          <a:graphicData uri="http://schemas.openxmlformats.org/drawingml/2006/table">
            <a:tbl>
              <a:tblPr firstRow="1" bandRow="1">
                <a:tableStyleId>{5C22544A-7EE6-4342-B048-85BDC9FD1C3A}</a:tableStyleId>
              </a:tblPr>
              <a:tblGrid>
                <a:gridCol w="10515599">
                  <a:extLst>
                    <a:ext uri="{9D8B030D-6E8A-4147-A177-3AD203B41FA5}">
                      <a16:colId xmlns:a16="http://schemas.microsoft.com/office/drawing/2014/main" xmlns="" val="1928912654"/>
                    </a:ext>
                  </a:extLst>
                </a:gridCol>
              </a:tblGrid>
              <a:tr h="358881">
                <a:tc>
                  <a:txBody>
                    <a:bodyPr/>
                    <a:lstStyle/>
                    <a:p>
                      <a:r>
                        <a:rPr lang="en-US" dirty="0"/>
                        <a:t>Software Licensing &amp; Support/Updates Policy:</a:t>
                      </a:r>
                    </a:p>
                  </a:txBody>
                  <a:tcPr>
                    <a:solidFill>
                      <a:schemeClr val="accent4">
                        <a:lumMod val="60000"/>
                        <a:lumOff val="40000"/>
                      </a:schemeClr>
                    </a:solidFill>
                  </a:tcPr>
                </a:tc>
                <a:extLst>
                  <a:ext uri="{0D108BD9-81ED-4DB2-BD59-A6C34878D82A}">
                    <a16:rowId xmlns:a16="http://schemas.microsoft.com/office/drawing/2014/main" xmlns="" val="2352155519"/>
                  </a:ext>
                </a:extLst>
              </a:tr>
              <a:tr h="358881">
                <a:tc>
                  <a:txBody>
                    <a:bodyPr/>
                    <a:lstStyle/>
                    <a:p>
                      <a:r>
                        <a:rPr lang="en-US" dirty="0"/>
                        <a:t>All new software purchases are covered by 1 year of free software support and updates. Additional support is optional, can be resumed anytime at nominal fee listed. License is perpetual. After support has expired, you may use the last version of the software you left off on as prior. For software support, only the latest version receives active support.</a:t>
                      </a:r>
                    </a:p>
                  </a:txBody>
                  <a:tcPr>
                    <a:solidFill>
                      <a:schemeClr val="accent4">
                        <a:lumMod val="40000"/>
                        <a:lumOff val="60000"/>
                      </a:schemeClr>
                    </a:solidFill>
                  </a:tcPr>
                </a:tc>
                <a:extLst>
                  <a:ext uri="{0D108BD9-81ED-4DB2-BD59-A6C34878D82A}">
                    <a16:rowId xmlns:a16="http://schemas.microsoft.com/office/drawing/2014/main" xmlns="" val="2361108719"/>
                  </a:ext>
                </a:extLst>
              </a:tr>
            </a:tbl>
          </a:graphicData>
        </a:graphic>
      </p:graphicFrame>
      <p:pic>
        <p:nvPicPr>
          <p:cNvPr id="6" name="Picture 5" descr="Icon&#10;&#10;Description automatically generated">
            <a:hlinkClick r:id="rId2" action="ppaction://hlinksldjump"/>
            <a:extLst>
              <a:ext uri="{FF2B5EF4-FFF2-40B4-BE49-F238E27FC236}">
                <a16:creationId xmlns:a16="http://schemas.microsoft.com/office/drawing/2014/main" xmlns="" id="{179EB6C0-FCA9-4FCB-8F70-62DB2E39E9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036" y="116204"/>
            <a:ext cx="1123524" cy="996517"/>
          </a:xfrm>
          <a:prstGeom prst="rect">
            <a:avLst/>
          </a:prstGeom>
        </p:spPr>
      </p:pic>
    </p:spTree>
    <p:extLst>
      <p:ext uri="{BB962C8B-B14F-4D97-AF65-F5344CB8AC3E}">
        <p14:creationId xmlns:p14="http://schemas.microsoft.com/office/powerpoint/2010/main" val="64845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B372F-92C6-41AF-9CA0-BD26BE99CA04}"/>
              </a:ext>
            </a:extLst>
          </p:cNvPr>
          <p:cNvSpPr>
            <a:spLocks noGrp="1"/>
          </p:cNvSpPr>
          <p:nvPr>
            <p:ph type="title"/>
          </p:nvPr>
        </p:nvSpPr>
        <p:spPr/>
        <p:txBody>
          <a:bodyPr>
            <a:normAutofit fontScale="90000"/>
          </a:bodyPr>
          <a:lstStyle/>
          <a:p>
            <a:pPr algn="ctr"/>
            <a:r>
              <a:rPr lang="en-US" dirty="0"/>
              <a:t>Data Security – What features do you need?</a:t>
            </a:r>
            <a:br>
              <a:rPr lang="en-US" dirty="0"/>
            </a:br>
            <a:r>
              <a:rPr lang="en-US" sz="2400" dirty="0"/>
              <a:t/>
            </a:r>
            <a:br>
              <a:rPr lang="en-US" sz="2400" dirty="0"/>
            </a:br>
            <a:r>
              <a:rPr lang="en-US" sz="2400" dirty="0"/>
              <a:t>Select most correct option:</a:t>
            </a:r>
            <a:endParaRPr lang="en-US" dirty="0"/>
          </a:p>
        </p:txBody>
      </p:sp>
      <p:sp>
        <p:nvSpPr>
          <p:cNvPr id="5" name="Rectangle: Rounded Corners 4">
            <a:hlinkClick r:id="rId2" action="ppaction://hlinksldjump"/>
            <a:extLst>
              <a:ext uri="{FF2B5EF4-FFF2-40B4-BE49-F238E27FC236}">
                <a16:creationId xmlns:a16="http://schemas.microsoft.com/office/drawing/2014/main" xmlns="" id="{FA6ADB05-8829-4DFB-AA0A-F860C856A296}"/>
              </a:ext>
            </a:extLst>
          </p:cNvPr>
          <p:cNvSpPr/>
          <p:nvPr/>
        </p:nvSpPr>
        <p:spPr>
          <a:xfrm>
            <a:off x="0" y="2174032"/>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Single-pass data wipe &amp; sanitation</a:t>
            </a:r>
          </a:p>
        </p:txBody>
      </p:sp>
      <p:sp>
        <p:nvSpPr>
          <p:cNvPr id="6" name="Rectangle: Rounded Corners 5">
            <a:hlinkClick r:id="rId3" action="ppaction://hlinksldjump"/>
            <a:extLst>
              <a:ext uri="{FF2B5EF4-FFF2-40B4-BE49-F238E27FC236}">
                <a16:creationId xmlns:a16="http://schemas.microsoft.com/office/drawing/2014/main" xmlns="" id="{55F7DEDF-5622-4244-B649-A1427FD2AC9B}"/>
              </a:ext>
            </a:extLst>
          </p:cNvPr>
          <p:cNvSpPr/>
          <p:nvPr/>
        </p:nvSpPr>
        <p:spPr>
          <a:xfrm>
            <a:off x="0" y="316618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PDF Certificates of Erasure &amp; XML Reports</a:t>
            </a:r>
          </a:p>
        </p:txBody>
      </p:sp>
      <p:sp>
        <p:nvSpPr>
          <p:cNvPr id="7" name="Rectangle: Rounded Corners 6">
            <a:hlinkClick r:id="rId4" action="ppaction://hlinksldjump"/>
            <a:extLst>
              <a:ext uri="{FF2B5EF4-FFF2-40B4-BE49-F238E27FC236}">
                <a16:creationId xmlns:a16="http://schemas.microsoft.com/office/drawing/2014/main" xmlns="" id="{0C9312D2-A2FB-4264-85B9-FBF46864F751}"/>
              </a:ext>
            </a:extLst>
          </p:cNvPr>
          <p:cNvSpPr/>
          <p:nvPr/>
        </p:nvSpPr>
        <p:spPr>
          <a:xfrm>
            <a:off x="0" y="416300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Automated end-to-end workflow for large volumes</a:t>
            </a:r>
          </a:p>
        </p:txBody>
      </p:sp>
      <p:sp>
        <p:nvSpPr>
          <p:cNvPr id="8" name="Rectangle: Rounded Corners 7">
            <a:hlinkClick r:id="rId5" action="ppaction://hlinksldjump"/>
            <a:extLst>
              <a:ext uri="{FF2B5EF4-FFF2-40B4-BE49-F238E27FC236}">
                <a16:creationId xmlns:a16="http://schemas.microsoft.com/office/drawing/2014/main" xmlns="" id="{F028AB7E-C26C-49BA-9FC8-63C729D829AB}"/>
              </a:ext>
            </a:extLst>
          </p:cNvPr>
          <p:cNvSpPr/>
          <p:nvPr/>
        </p:nvSpPr>
        <p:spPr>
          <a:xfrm>
            <a:off x="0" y="515982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 ready-to-go, workstation</a:t>
            </a:r>
          </a:p>
        </p:txBody>
      </p:sp>
    </p:spTree>
    <p:extLst>
      <p:ext uri="{BB962C8B-B14F-4D97-AF65-F5344CB8AC3E}">
        <p14:creationId xmlns:p14="http://schemas.microsoft.com/office/powerpoint/2010/main" val="90787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E02B935-94AD-4653-A06C-592F8BDB121A}"/>
              </a:ext>
            </a:extLst>
          </p:cNvPr>
          <p:cNvSpPr/>
          <p:nvPr/>
        </p:nvSpPr>
        <p:spPr>
          <a:xfrm>
            <a:off x="1219354" y="1810364"/>
            <a:ext cx="10515599" cy="4729164"/>
          </a:xfrm>
          <a:prstGeom prst="roundRect">
            <a:avLst/>
          </a:prstGeom>
          <a:solidFill>
            <a:srgbClr val="A7E8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4389120" rtlCol="0" anchor="ctr"/>
          <a:lstStyle/>
          <a:p>
            <a:pPr algn="ctr"/>
            <a:endParaRPr lang="en-US" dirty="0"/>
          </a:p>
          <a:p>
            <a:pPr marL="285750" indent="-285750">
              <a:buFont typeface="Arial" panose="020B0604020202020204" pitchFamily="34" charset="0"/>
              <a:buChar char="•"/>
            </a:pPr>
            <a:r>
              <a:rPr lang="en-US" dirty="0">
                <a:solidFill>
                  <a:schemeClr val="tx1"/>
                </a:solidFill>
              </a:rPr>
              <a:t>Includes Linux-based installer &amp; </a:t>
            </a:r>
            <a:r>
              <a:rPr lang="en-US" dirty="0" err="1">
                <a:solidFill>
                  <a:schemeClr val="tx1"/>
                </a:solidFill>
              </a:rPr>
              <a:t>BootDisk</a:t>
            </a:r>
            <a:endParaRPr lang="en-US" dirty="0">
              <a:solidFill>
                <a:schemeClr val="tx1"/>
              </a:solidFill>
            </a:endParaRPr>
          </a:p>
          <a:p>
            <a:pPr marL="285750" indent="-285750">
              <a:buFont typeface="Arial" panose="020B0604020202020204" pitchFamily="34" charset="0"/>
              <a:buChar char="•"/>
            </a:pPr>
            <a:r>
              <a:rPr lang="en-US" dirty="0">
                <a:solidFill>
                  <a:schemeClr val="tx1"/>
                </a:solidFill>
              </a:rPr>
              <a:t>Erase any type of machine (Win/Mac/Linux, 32 or 64-bit), boot from any type of </a:t>
            </a:r>
            <a:r>
              <a:rPr lang="en-US" dirty="0" err="1">
                <a:solidFill>
                  <a:schemeClr val="tx1"/>
                </a:solidFill>
              </a:rPr>
              <a:t>BootDisk</a:t>
            </a:r>
            <a:r>
              <a:rPr lang="en-US" dirty="0">
                <a:solidFill>
                  <a:schemeClr val="tx1"/>
                </a:solidFill>
              </a:rPr>
              <a:t> (Win/Linux/console) </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a:extLst>
              <a:ext uri="{FF2B5EF4-FFF2-40B4-BE49-F238E27FC236}">
                <a16:creationId xmlns:a16="http://schemas.microsoft.com/office/drawing/2014/main" xmlns="" id="{0176A90B-F039-4A89-8DB1-DD597B57A650}"/>
              </a:ext>
            </a:extLst>
          </p:cNvPr>
          <p:cNvSpPr>
            <a:spLocks noGrp="1"/>
          </p:cNvSpPr>
          <p:nvPr>
            <p:ph type="title"/>
          </p:nvPr>
        </p:nvSpPr>
        <p:spPr>
          <a:xfrm>
            <a:off x="838200" y="318472"/>
            <a:ext cx="10515600" cy="1325563"/>
          </a:xfrm>
        </p:spPr>
        <p:txBody>
          <a:bodyPr/>
          <a:lstStyle/>
          <a:p>
            <a:r>
              <a:rPr lang="en-US" b="1" dirty="0"/>
              <a:t>Your product:</a:t>
            </a:r>
            <a:r>
              <a:rPr lang="en-US" dirty="0"/>
              <a:t> </a:t>
            </a:r>
            <a:r>
              <a:rPr lang="en-US" dirty="0" err="1"/>
              <a:t>KillDisk</a:t>
            </a:r>
            <a:r>
              <a:rPr lang="en-US" dirty="0"/>
              <a:t> Product line</a:t>
            </a:r>
          </a:p>
        </p:txBody>
      </p:sp>
      <p:sp>
        <p:nvSpPr>
          <p:cNvPr id="5" name="Rectangle 4">
            <a:extLst>
              <a:ext uri="{FF2B5EF4-FFF2-40B4-BE49-F238E27FC236}">
                <a16:creationId xmlns:a16="http://schemas.microsoft.com/office/drawing/2014/main" xmlns="" id="{A7BE8320-17CD-4934-95CA-E96A99DE805A}"/>
              </a:ext>
            </a:extLst>
          </p:cNvPr>
          <p:cNvSpPr/>
          <p:nvPr/>
        </p:nvSpPr>
        <p:spPr>
          <a:xfrm>
            <a:off x="838202" y="1700536"/>
            <a:ext cx="4953151" cy="646331"/>
          </a:xfrm>
          <a:prstGeom prst="rect">
            <a:avLst/>
          </a:prstGeom>
          <a:solidFill>
            <a:schemeClr val="bg1"/>
          </a:solidFill>
          <a:ln>
            <a:solidFill>
              <a:schemeClr val="bg2"/>
            </a:solidFill>
          </a:ln>
        </p:spPr>
        <p:txBody>
          <a:bodyPr wrap="square" lIns="91440" tIns="45720" rIns="91440" bIns="45720">
            <a:spAutoFit/>
          </a:bodyPr>
          <a:lstStyle/>
          <a:p>
            <a:pPr algn="r"/>
            <a:r>
              <a:rPr lang="en-US" sz="3600" b="1" cap="none" spc="0" dirty="0">
                <a:ln w="9525">
                  <a:solidFill>
                    <a:schemeClr val="accent5">
                      <a:lumMod val="60000"/>
                      <a:lumOff val="40000"/>
                    </a:schemeClr>
                  </a:solidFill>
                  <a:prstDash val="solid"/>
                </a:ln>
                <a:solidFill>
                  <a:srgbClr val="FF4F4F"/>
                </a:solidFill>
                <a:latin typeface="+mj-lt"/>
              </a:rPr>
              <a:t>Ultimate</a:t>
            </a:r>
          </a:p>
        </p:txBody>
      </p:sp>
      <p:sp>
        <p:nvSpPr>
          <p:cNvPr id="10" name="Rectangle: Rounded Corners 9">
            <a:extLst>
              <a:ext uri="{FF2B5EF4-FFF2-40B4-BE49-F238E27FC236}">
                <a16:creationId xmlns:a16="http://schemas.microsoft.com/office/drawing/2014/main" xmlns="" id="{ABA74902-300B-486A-9BA4-8BC9F5B52AD3}"/>
              </a:ext>
            </a:extLst>
          </p:cNvPr>
          <p:cNvSpPr/>
          <p:nvPr/>
        </p:nvSpPr>
        <p:spPr>
          <a:xfrm>
            <a:off x="1352703" y="2740783"/>
            <a:ext cx="10220325" cy="3668073"/>
          </a:xfrm>
          <a:prstGeom prst="roundRect">
            <a:avLst/>
          </a:prstGeom>
          <a:solidFill>
            <a:srgbClr val="A7E8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4297680" tIns="0" rtlCol="0" anchor="ctr"/>
          <a:lstStyle/>
          <a:p>
            <a:pPr algn="ctr"/>
            <a:endParaRPr lang="en-US" dirty="0"/>
          </a:p>
          <a:p>
            <a:pPr marL="285750" indent="-285750">
              <a:buFont typeface="Arial" panose="020B0604020202020204" pitchFamily="34" charset="0"/>
              <a:buChar char="•"/>
            </a:pPr>
            <a:r>
              <a:rPr lang="en-US" dirty="0">
                <a:solidFill>
                  <a:schemeClr val="tx1"/>
                </a:solidFill>
              </a:rPr>
              <a:t>32-bit system support (through console </a:t>
            </a:r>
            <a:r>
              <a:rPr lang="en-US" dirty="0" err="1">
                <a:solidFill>
                  <a:schemeClr val="tx1"/>
                </a:solidFill>
              </a:rPr>
              <a:t>BootDisk</a:t>
            </a:r>
            <a:r>
              <a:rPr lang="en-US" dirty="0">
                <a:solidFill>
                  <a:schemeClr val="tx1"/>
                </a:solidFill>
              </a:rPr>
              <a:t>)</a:t>
            </a:r>
          </a:p>
          <a:p>
            <a:pPr marL="285750" indent="-285750">
              <a:buFont typeface="Arial" panose="020B0604020202020204" pitchFamily="34" charset="0"/>
              <a:buChar char="•"/>
            </a:pPr>
            <a:r>
              <a:rPr lang="en-US" dirty="0">
                <a:solidFill>
                  <a:schemeClr val="tx1"/>
                </a:solidFill>
              </a:rPr>
              <a:t>SSD ‘ATA Secure Erase’ support</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7" name="Rectangle 6">
            <a:extLst>
              <a:ext uri="{FF2B5EF4-FFF2-40B4-BE49-F238E27FC236}">
                <a16:creationId xmlns:a16="http://schemas.microsoft.com/office/drawing/2014/main" xmlns="" id="{0F0F0EC6-1016-41B6-8DCF-BADE5AC2E6BC}"/>
              </a:ext>
            </a:extLst>
          </p:cNvPr>
          <p:cNvSpPr/>
          <p:nvPr/>
        </p:nvSpPr>
        <p:spPr>
          <a:xfrm>
            <a:off x="838200" y="2618005"/>
            <a:ext cx="4953151" cy="646331"/>
          </a:xfrm>
          <a:prstGeom prst="rect">
            <a:avLst/>
          </a:prstGeom>
          <a:solidFill>
            <a:schemeClr val="bg1"/>
          </a:solidFill>
          <a:ln>
            <a:solidFill>
              <a:srgbClr val="00B0F0"/>
            </a:solidFill>
          </a:ln>
        </p:spPr>
        <p:txBody>
          <a:bodyPr wrap="square" lIns="91440" tIns="45720" rIns="91440" bIns="45720">
            <a:spAutoFit/>
          </a:bodyPr>
          <a:lstStyle/>
          <a:p>
            <a:pPr algn="r"/>
            <a:r>
              <a:rPr lang="en-US" sz="3600" b="1" cap="none" spc="0" dirty="0">
                <a:ln w="9525">
                  <a:solidFill>
                    <a:schemeClr val="accent5">
                      <a:lumMod val="60000"/>
                      <a:lumOff val="40000"/>
                    </a:schemeClr>
                  </a:solidFill>
                  <a:prstDash val="solid"/>
                </a:ln>
                <a:solidFill>
                  <a:srgbClr val="FF4F4F"/>
                </a:solidFill>
                <a:latin typeface="+mj-lt"/>
              </a:rPr>
              <a:t>Pro Suite</a:t>
            </a:r>
          </a:p>
        </p:txBody>
      </p:sp>
      <p:sp>
        <p:nvSpPr>
          <p:cNvPr id="11" name="Rectangle: Rounded Corners 10">
            <a:extLst>
              <a:ext uri="{FF2B5EF4-FFF2-40B4-BE49-F238E27FC236}">
                <a16:creationId xmlns:a16="http://schemas.microsoft.com/office/drawing/2014/main" xmlns="" id="{BB73A9BF-9D76-4880-A4D1-118FC22CEE12}"/>
              </a:ext>
            </a:extLst>
          </p:cNvPr>
          <p:cNvSpPr/>
          <p:nvPr/>
        </p:nvSpPr>
        <p:spPr>
          <a:xfrm>
            <a:off x="1447953" y="3528615"/>
            <a:ext cx="9982353" cy="2765941"/>
          </a:xfrm>
          <a:prstGeom prst="roundRect">
            <a:avLst/>
          </a:prstGeom>
          <a:solidFill>
            <a:srgbClr val="A7E8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4251960" tIns="365760" rtlCol="0" anchor="ctr"/>
          <a:lstStyle/>
          <a:p>
            <a:pPr marL="285750" indent="-285750">
              <a:buFont typeface="Arial" panose="020B0604020202020204" pitchFamily="34" charset="0"/>
              <a:buChar char="•"/>
            </a:pPr>
            <a:r>
              <a:rPr lang="en-US" dirty="0">
                <a:solidFill>
                  <a:schemeClr val="tx1"/>
                </a:solidFill>
              </a:rPr>
              <a:t>Reports &amp; Certificates of erasure</a:t>
            </a:r>
          </a:p>
          <a:p>
            <a:pPr marL="285750" indent="-285750">
              <a:buFont typeface="Arial" panose="020B0604020202020204" pitchFamily="34" charset="0"/>
              <a:buChar char="•"/>
            </a:pPr>
            <a:r>
              <a:rPr lang="en-US" dirty="0">
                <a:solidFill>
                  <a:schemeClr val="tx1"/>
                </a:solidFill>
              </a:rPr>
              <a:t>24 international disk sanitation standards supported, including US DoD 5220.22-M &amp; NIST 800-88</a:t>
            </a:r>
          </a:p>
          <a:p>
            <a:pPr marL="285750" indent="-285750">
              <a:buFont typeface="Arial" panose="020B0604020202020204" pitchFamily="34" charset="0"/>
              <a:buChar char="•"/>
            </a:pPr>
            <a:r>
              <a:rPr lang="en-US" dirty="0">
                <a:solidFill>
                  <a:schemeClr val="tx1"/>
                </a:solidFill>
              </a:rPr>
              <a:t>Drive health examinations and monitoring</a:t>
            </a:r>
          </a:p>
          <a:p>
            <a:pPr marL="285750" indent="-285750">
              <a:buFont typeface="Arial" panose="020B0604020202020204" pitchFamily="34" charset="0"/>
              <a:buChar char="•"/>
            </a:pPr>
            <a:r>
              <a:rPr lang="en-US" dirty="0">
                <a:solidFill>
                  <a:schemeClr val="tx1"/>
                </a:solidFill>
              </a:rPr>
              <a:t>Scripting and automation features for drive sanitation</a:t>
            </a:r>
          </a:p>
          <a:p>
            <a:pPr marL="285750" indent="-285750">
              <a:buFont typeface="Arial" panose="020B0604020202020204" pitchFamily="34" charset="0"/>
              <a:buChar char="•"/>
            </a:pPr>
            <a:endParaRPr lang="en-US" dirty="0">
              <a:solidFill>
                <a:schemeClr val="tx1"/>
              </a:solidFill>
            </a:endParaRPr>
          </a:p>
          <a:p>
            <a:pPr marL="285750" indent="-285750" algn="ctr">
              <a:buFont typeface="Arial" panose="020B0604020202020204" pitchFamily="34" charset="0"/>
              <a:buChar char="•"/>
            </a:pPr>
            <a:endParaRPr lang="en-US" dirty="0">
              <a:solidFill>
                <a:schemeClr val="tx1"/>
              </a:solidFill>
            </a:endParaRPr>
          </a:p>
          <a:p>
            <a:pPr marL="285750" indent="-285750" algn="ctr">
              <a:buFont typeface="Arial" panose="020B0604020202020204" pitchFamily="34" charset="0"/>
              <a:buChar char="•"/>
            </a:pPr>
            <a:endParaRPr lang="en-US" dirty="0">
              <a:solidFill>
                <a:schemeClr val="tx1"/>
              </a:solidFill>
            </a:endParaRPr>
          </a:p>
          <a:p>
            <a:pPr marL="285750" indent="-285750" algn="ctr">
              <a:buFont typeface="Arial" panose="020B0604020202020204" pitchFamily="34" charset="0"/>
              <a:buChar char="•"/>
            </a:pPr>
            <a:endParaRPr lang="en-US" dirty="0">
              <a:solidFill>
                <a:schemeClr val="tx1"/>
              </a:solidFill>
            </a:endParaRPr>
          </a:p>
          <a:p>
            <a:pPr marL="285750" indent="-285750" algn="ctr">
              <a:buFont typeface="Arial" panose="020B0604020202020204" pitchFamily="34" charset="0"/>
              <a:buChar char="•"/>
            </a:pPr>
            <a:endParaRPr lang="en-US" dirty="0">
              <a:solidFill>
                <a:schemeClr val="tx1"/>
              </a:solidFill>
            </a:endParaRPr>
          </a:p>
          <a:p>
            <a:pPr marL="285750" indent="-285750" algn="ctr">
              <a:buFont typeface="Arial" panose="020B0604020202020204" pitchFamily="34" charset="0"/>
              <a:buChar char="•"/>
            </a:pPr>
            <a:endParaRPr lang="en-US" dirty="0">
              <a:solidFill>
                <a:schemeClr val="tx1"/>
              </a:solidFill>
            </a:endParaRPr>
          </a:p>
        </p:txBody>
      </p:sp>
      <p:sp>
        <p:nvSpPr>
          <p:cNvPr id="12" name="Rectangle: Rounded Corners 11">
            <a:extLst>
              <a:ext uri="{FF2B5EF4-FFF2-40B4-BE49-F238E27FC236}">
                <a16:creationId xmlns:a16="http://schemas.microsoft.com/office/drawing/2014/main" xmlns="" id="{7D91571B-D566-400F-91DB-87FA2CC909F2}"/>
              </a:ext>
            </a:extLst>
          </p:cNvPr>
          <p:cNvSpPr/>
          <p:nvPr/>
        </p:nvSpPr>
        <p:spPr>
          <a:xfrm>
            <a:off x="1523999" y="5175081"/>
            <a:ext cx="9829954" cy="1043275"/>
          </a:xfrm>
          <a:prstGeom prst="roundRect">
            <a:avLst/>
          </a:prstGeom>
          <a:solidFill>
            <a:srgbClr val="A7E8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4251960" tIns="365760" numCol="1" rtlCol="0" anchor="ctr"/>
          <a:lstStyle/>
          <a:p>
            <a:pPr marL="285750" indent="-285750">
              <a:buFont typeface="Arial" panose="020B0604020202020204" pitchFamily="34" charset="0"/>
              <a:buChar char="•"/>
            </a:pPr>
            <a:r>
              <a:rPr lang="en-US" dirty="0">
                <a:solidFill>
                  <a:schemeClr val="tx1"/>
                </a:solidFill>
              </a:rPr>
              <a:t>Full single-pass overwrite for drives &amp; partitions</a:t>
            </a:r>
          </a:p>
          <a:p>
            <a:pPr marL="285750" indent="-285750">
              <a:buFont typeface="Arial" panose="020B0604020202020204" pitchFamily="34" charset="0"/>
              <a:buChar char="•"/>
            </a:pPr>
            <a:r>
              <a:rPr lang="en-US" dirty="0">
                <a:solidFill>
                  <a:schemeClr val="tx1"/>
                </a:solidFill>
              </a:rPr>
              <a:t>Boot disk creator to use tool with any type of machine</a:t>
            </a:r>
          </a:p>
          <a:p>
            <a:pPr marL="285750" indent="-285750">
              <a:buFont typeface="Arial" panose="020B0604020202020204" pitchFamily="34" charset="0"/>
              <a:buChar char="•"/>
            </a:pPr>
            <a:r>
              <a:rPr lang="en-US" dirty="0">
                <a:solidFill>
                  <a:schemeClr val="tx1"/>
                </a:solidFill>
              </a:rPr>
              <a:t>Wipe slack space on drives to prevent file recovery </a:t>
            </a:r>
          </a:p>
          <a:p>
            <a:pPr algn="ctr"/>
            <a:endParaRPr lang="en-US" dirty="0"/>
          </a:p>
        </p:txBody>
      </p:sp>
      <p:sp>
        <p:nvSpPr>
          <p:cNvPr id="8" name="Rectangle 7">
            <a:extLst>
              <a:ext uri="{FF2B5EF4-FFF2-40B4-BE49-F238E27FC236}">
                <a16:creationId xmlns:a16="http://schemas.microsoft.com/office/drawing/2014/main" xmlns="" id="{DD7071BB-CAED-4DB3-83AF-B9A29FBCB3AB}"/>
              </a:ext>
            </a:extLst>
          </p:cNvPr>
          <p:cNvSpPr/>
          <p:nvPr/>
        </p:nvSpPr>
        <p:spPr>
          <a:xfrm>
            <a:off x="838200" y="4975426"/>
            <a:ext cx="4953151" cy="646331"/>
          </a:xfrm>
          <a:prstGeom prst="rect">
            <a:avLst/>
          </a:prstGeom>
          <a:solidFill>
            <a:schemeClr val="bg1"/>
          </a:solidFill>
          <a:ln>
            <a:noFill/>
          </a:ln>
          <a:effectLst/>
        </p:spPr>
        <p:txBody>
          <a:bodyPr wrap="square" lIns="91440" tIns="45720" rIns="91440" bIns="45720">
            <a:spAutoFit/>
          </a:bodyPr>
          <a:lstStyle/>
          <a:p>
            <a:pPr algn="r"/>
            <a:r>
              <a:rPr lang="en-US" sz="3600" b="1" cap="none" spc="0" dirty="0">
                <a:ln w="9525">
                  <a:solidFill>
                    <a:schemeClr val="accent5">
                      <a:lumMod val="60000"/>
                      <a:lumOff val="40000"/>
                    </a:schemeClr>
                  </a:solidFill>
                  <a:prstDash val="solid"/>
                </a:ln>
                <a:solidFill>
                  <a:srgbClr val="FF4F4F"/>
                </a:solidFill>
                <a:latin typeface="+mj-lt"/>
              </a:rPr>
              <a:t>Freeware</a:t>
            </a:r>
          </a:p>
        </p:txBody>
      </p:sp>
      <p:sp>
        <p:nvSpPr>
          <p:cNvPr id="9" name="Rectangle 8">
            <a:extLst>
              <a:ext uri="{FF2B5EF4-FFF2-40B4-BE49-F238E27FC236}">
                <a16:creationId xmlns:a16="http://schemas.microsoft.com/office/drawing/2014/main" xmlns="" id="{25AF2C73-44E5-4111-B35C-BD191B07CCEC}"/>
              </a:ext>
            </a:extLst>
          </p:cNvPr>
          <p:cNvSpPr/>
          <p:nvPr/>
        </p:nvSpPr>
        <p:spPr>
          <a:xfrm>
            <a:off x="838200" y="3444650"/>
            <a:ext cx="4953151" cy="646331"/>
          </a:xfrm>
          <a:prstGeom prst="rect">
            <a:avLst/>
          </a:prstGeom>
          <a:solidFill>
            <a:schemeClr val="bg1"/>
          </a:solidFill>
          <a:ln>
            <a:noFill/>
          </a:ln>
        </p:spPr>
        <p:txBody>
          <a:bodyPr wrap="square" lIns="91440" tIns="45720" rIns="91440" bIns="45720">
            <a:spAutoFit/>
          </a:bodyPr>
          <a:lstStyle/>
          <a:p>
            <a:pPr algn="r"/>
            <a:r>
              <a:rPr lang="en-US" sz="3600" b="1" cap="none" spc="0" dirty="0">
                <a:ln w="9525">
                  <a:solidFill>
                    <a:schemeClr val="accent5">
                      <a:lumMod val="60000"/>
                      <a:lumOff val="40000"/>
                    </a:schemeClr>
                  </a:solidFill>
                  <a:prstDash val="solid"/>
                </a:ln>
                <a:solidFill>
                  <a:srgbClr val="FF4F4F"/>
                </a:solidFill>
                <a:latin typeface="+mj-lt"/>
              </a:rPr>
              <a:t>Pro</a:t>
            </a:r>
          </a:p>
        </p:txBody>
      </p:sp>
      <p:pic>
        <p:nvPicPr>
          <p:cNvPr id="14" name="Picture 13" descr="A picture containing text, light, red&#10;&#10;Description automatically generated">
            <a:extLst>
              <a:ext uri="{FF2B5EF4-FFF2-40B4-BE49-F238E27FC236}">
                <a16:creationId xmlns:a16="http://schemas.microsoft.com/office/drawing/2014/main" xmlns="" id="{40918822-8DD1-42E1-A927-E920A29CE9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2050" y="251797"/>
            <a:ext cx="6861919" cy="6858000"/>
          </a:xfrm>
          <a:prstGeom prst="rect">
            <a:avLst/>
          </a:prstGeom>
        </p:spPr>
      </p:pic>
      <p:sp>
        <p:nvSpPr>
          <p:cNvPr id="15" name="Rectangle: Rounded Corners 14">
            <a:hlinkClick r:id="rId3" action="ppaction://hlinksldjump"/>
            <a:extLst>
              <a:ext uri="{FF2B5EF4-FFF2-40B4-BE49-F238E27FC236}">
                <a16:creationId xmlns:a16="http://schemas.microsoft.com/office/drawing/2014/main" xmlns="" id="{EABED47D-CA05-4608-82D5-0EBBA2BADC6C}"/>
              </a:ext>
            </a:extLst>
          </p:cNvPr>
          <p:cNvSpPr/>
          <p:nvPr/>
        </p:nvSpPr>
        <p:spPr>
          <a:xfrm>
            <a:off x="9339943" y="438539"/>
            <a:ext cx="2395010" cy="12054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badi Extra Light" panose="020B0604020202020204" pitchFamily="34" charset="0"/>
              </a:rPr>
              <a:t>Find my licensing option:</a:t>
            </a:r>
          </a:p>
        </p:txBody>
      </p:sp>
      <p:pic>
        <p:nvPicPr>
          <p:cNvPr id="16" name="Picture 15">
            <a:extLst>
              <a:ext uri="{FF2B5EF4-FFF2-40B4-BE49-F238E27FC236}">
                <a16:creationId xmlns:a16="http://schemas.microsoft.com/office/drawing/2014/main" xmlns="" id="{82033A89-7627-4D33-BA1A-1F8036937A57}"/>
              </a:ext>
            </a:extLst>
          </p:cNvPr>
          <p:cNvPicPr>
            <a:picLocks noChangeAspect="1"/>
          </p:cNvPicPr>
          <p:nvPr/>
        </p:nvPicPr>
        <p:blipFill>
          <a:blip r:embed="rId4"/>
          <a:stretch>
            <a:fillRect/>
          </a:stretch>
        </p:blipFill>
        <p:spPr>
          <a:xfrm>
            <a:off x="11830203" y="1046394"/>
            <a:ext cx="228620" cy="266723"/>
          </a:xfrm>
          <a:prstGeom prst="rect">
            <a:avLst/>
          </a:prstGeom>
        </p:spPr>
      </p:pic>
    </p:spTree>
    <p:extLst>
      <p:ext uri="{BB962C8B-B14F-4D97-AF65-F5344CB8AC3E}">
        <p14:creationId xmlns:p14="http://schemas.microsoft.com/office/powerpoint/2010/main" val="107874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B372F-92C6-41AF-9CA0-BD26BE99CA04}"/>
              </a:ext>
            </a:extLst>
          </p:cNvPr>
          <p:cNvSpPr>
            <a:spLocks noGrp="1"/>
          </p:cNvSpPr>
          <p:nvPr>
            <p:ph type="title"/>
          </p:nvPr>
        </p:nvSpPr>
        <p:spPr/>
        <p:txBody>
          <a:bodyPr>
            <a:normAutofit fontScale="90000"/>
          </a:bodyPr>
          <a:lstStyle/>
          <a:p>
            <a:pPr algn="ctr"/>
            <a:r>
              <a:rPr lang="en-US" dirty="0"/>
              <a:t>Data Security – What’s your use case?</a:t>
            </a:r>
            <a:br>
              <a:rPr lang="en-US" dirty="0"/>
            </a:br>
            <a:r>
              <a:rPr lang="en-US" sz="2400" dirty="0"/>
              <a:t/>
            </a:r>
            <a:br>
              <a:rPr lang="en-US" sz="2400" dirty="0"/>
            </a:br>
            <a:r>
              <a:rPr lang="en-US" sz="2400" dirty="0"/>
              <a:t>Select most correct option:</a:t>
            </a:r>
            <a:endParaRPr lang="en-US" dirty="0"/>
          </a:p>
        </p:txBody>
      </p:sp>
      <p:sp>
        <p:nvSpPr>
          <p:cNvPr id="5" name="Rectangle: Rounded Corners 4">
            <a:hlinkClick r:id="rId2" action="ppaction://hlinksldjump"/>
            <a:extLst>
              <a:ext uri="{FF2B5EF4-FFF2-40B4-BE49-F238E27FC236}">
                <a16:creationId xmlns:a16="http://schemas.microsoft.com/office/drawing/2014/main" xmlns="" id="{FA6ADB05-8829-4DFB-AA0A-F860C856A296}"/>
              </a:ext>
            </a:extLst>
          </p:cNvPr>
          <p:cNvSpPr/>
          <p:nvPr/>
        </p:nvSpPr>
        <p:spPr>
          <a:xfrm>
            <a:off x="0" y="2174032"/>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Occasional computer/drive needs erase from time to time</a:t>
            </a:r>
          </a:p>
        </p:txBody>
      </p:sp>
      <p:sp>
        <p:nvSpPr>
          <p:cNvPr id="6" name="Rectangle: Rounded Corners 5">
            <a:hlinkClick r:id="rId3" action="ppaction://hlinksldjump"/>
            <a:extLst>
              <a:ext uri="{FF2B5EF4-FFF2-40B4-BE49-F238E27FC236}">
                <a16:creationId xmlns:a16="http://schemas.microsoft.com/office/drawing/2014/main" xmlns="" id="{55F7DEDF-5622-4244-B649-A1427FD2AC9B}"/>
              </a:ext>
            </a:extLst>
          </p:cNvPr>
          <p:cNvSpPr/>
          <p:nvPr/>
        </p:nvSpPr>
        <p:spPr>
          <a:xfrm>
            <a:off x="0" y="316618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 erase multiple systems/drives daily</a:t>
            </a:r>
            <a:endParaRPr lang="en-US" dirty="0"/>
          </a:p>
        </p:txBody>
      </p:sp>
      <p:sp>
        <p:nvSpPr>
          <p:cNvPr id="7" name="Rectangle: Rounded Corners 6">
            <a:hlinkClick r:id="rId3" action="ppaction://hlinksldjump"/>
            <a:extLst>
              <a:ext uri="{FF2B5EF4-FFF2-40B4-BE49-F238E27FC236}">
                <a16:creationId xmlns:a16="http://schemas.microsoft.com/office/drawing/2014/main" xmlns="" id="{0C9312D2-A2FB-4264-85B9-FBF46864F751}"/>
              </a:ext>
            </a:extLst>
          </p:cNvPr>
          <p:cNvSpPr/>
          <p:nvPr/>
        </p:nvSpPr>
        <p:spPr>
          <a:xfrm>
            <a:off x="0" y="416300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have a lot of hardware to erase daily</a:t>
            </a:r>
          </a:p>
        </p:txBody>
      </p:sp>
      <p:sp>
        <p:nvSpPr>
          <p:cNvPr id="8" name="Rectangle: Rounded Corners 7">
            <a:hlinkClick r:id="rId4" action="ppaction://hlinksldjump"/>
            <a:extLst>
              <a:ext uri="{FF2B5EF4-FFF2-40B4-BE49-F238E27FC236}">
                <a16:creationId xmlns:a16="http://schemas.microsoft.com/office/drawing/2014/main" xmlns="" id="{F028AB7E-C26C-49BA-9FC8-63C729D829AB}"/>
              </a:ext>
            </a:extLst>
          </p:cNvPr>
          <p:cNvSpPr/>
          <p:nvPr/>
        </p:nvSpPr>
        <p:spPr>
          <a:xfrm>
            <a:off x="0" y="515982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need something I can plug in and make drive erasure problems go away</a:t>
            </a:r>
          </a:p>
        </p:txBody>
      </p:sp>
    </p:spTree>
    <p:extLst>
      <p:ext uri="{BB962C8B-B14F-4D97-AF65-F5344CB8AC3E}">
        <p14:creationId xmlns:p14="http://schemas.microsoft.com/office/powerpoint/2010/main" val="851395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B372F-92C6-41AF-9CA0-BD26BE99CA04}"/>
              </a:ext>
            </a:extLst>
          </p:cNvPr>
          <p:cNvSpPr>
            <a:spLocks noGrp="1"/>
          </p:cNvSpPr>
          <p:nvPr>
            <p:ph type="title"/>
          </p:nvPr>
        </p:nvSpPr>
        <p:spPr/>
        <p:txBody>
          <a:bodyPr>
            <a:normAutofit fontScale="90000"/>
          </a:bodyPr>
          <a:lstStyle/>
          <a:p>
            <a:pPr algn="ctr"/>
            <a:r>
              <a:rPr lang="en-US" dirty="0"/>
              <a:t>Data Security – What does drive erase look like to you?</a:t>
            </a:r>
            <a:br>
              <a:rPr lang="en-US" dirty="0"/>
            </a:br>
            <a:r>
              <a:rPr lang="en-US" sz="2400" dirty="0"/>
              <a:t/>
            </a:r>
            <a:br>
              <a:rPr lang="en-US" sz="2400" dirty="0"/>
            </a:br>
            <a:r>
              <a:rPr lang="en-US" sz="2400" dirty="0"/>
              <a:t>Select most correct option:</a:t>
            </a:r>
            <a:endParaRPr lang="en-US" dirty="0"/>
          </a:p>
        </p:txBody>
      </p:sp>
      <p:sp>
        <p:nvSpPr>
          <p:cNvPr id="5" name="Rectangle: Rounded Corners 4">
            <a:hlinkClick r:id="rId2" action="ppaction://hlinksldjump"/>
            <a:extLst>
              <a:ext uri="{FF2B5EF4-FFF2-40B4-BE49-F238E27FC236}">
                <a16:creationId xmlns:a16="http://schemas.microsoft.com/office/drawing/2014/main" xmlns="" id="{FA6ADB05-8829-4DFB-AA0A-F860C856A296}"/>
              </a:ext>
            </a:extLst>
          </p:cNvPr>
          <p:cNvSpPr/>
          <p:nvPr/>
        </p:nvSpPr>
        <p:spPr>
          <a:xfrm>
            <a:off x="0" y="2174032"/>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boot computers &amp; laptops from a USB and erase computers (perhaps automated) without hard drive removal</a:t>
            </a:r>
          </a:p>
        </p:txBody>
      </p:sp>
      <p:sp>
        <p:nvSpPr>
          <p:cNvPr id="6" name="Rectangle: Rounded Corners 5">
            <a:hlinkClick r:id="rId2" action="ppaction://hlinksldjump"/>
            <a:extLst>
              <a:ext uri="{FF2B5EF4-FFF2-40B4-BE49-F238E27FC236}">
                <a16:creationId xmlns:a16="http://schemas.microsoft.com/office/drawing/2014/main" xmlns="" id="{55F7DEDF-5622-4244-B649-A1427FD2AC9B}"/>
              </a:ext>
            </a:extLst>
          </p:cNvPr>
          <p:cNvSpPr/>
          <p:nvPr/>
        </p:nvSpPr>
        <p:spPr>
          <a:xfrm>
            <a:off x="0" y="316618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boot networked machines in my organization through PXE and erase them remotely without moving much around</a:t>
            </a:r>
          </a:p>
        </p:txBody>
      </p:sp>
      <p:sp>
        <p:nvSpPr>
          <p:cNvPr id="7" name="Rectangle: Rounded Corners 6">
            <a:hlinkClick r:id="rId2" action="ppaction://hlinksldjump"/>
            <a:extLst>
              <a:ext uri="{FF2B5EF4-FFF2-40B4-BE49-F238E27FC236}">
                <a16:creationId xmlns:a16="http://schemas.microsoft.com/office/drawing/2014/main" xmlns="" id="{0C9312D2-A2FB-4264-85B9-FBF46864F751}"/>
              </a:ext>
            </a:extLst>
          </p:cNvPr>
          <p:cNvSpPr/>
          <p:nvPr/>
        </p:nvSpPr>
        <p:spPr>
          <a:xfrm>
            <a:off x="0" y="416300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work with a mix of loose drives, laptops and old servers that have data drives and need erasing before reuse/resell</a:t>
            </a:r>
          </a:p>
        </p:txBody>
      </p:sp>
      <p:sp>
        <p:nvSpPr>
          <p:cNvPr id="8" name="Rectangle: Rounded Corners 7">
            <a:hlinkClick r:id="rId3" action="ppaction://hlinksldjump"/>
            <a:extLst>
              <a:ext uri="{FF2B5EF4-FFF2-40B4-BE49-F238E27FC236}">
                <a16:creationId xmlns:a16="http://schemas.microsoft.com/office/drawing/2014/main" xmlns="" id="{F028AB7E-C26C-49BA-9FC8-63C729D829AB}"/>
              </a:ext>
            </a:extLst>
          </p:cNvPr>
          <p:cNvSpPr/>
          <p:nvPr/>
        </p:nvSpPr>
        <p:spPr>
          <a:xfrm>
            <a:off x="0" y="515982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have piles of loose drives that need sanitation for reuse/resell with more coming next week</a:t>
            </a:r>
          </a:p>
        </p:txBody>
      </p:sp>
    </p:spTree>
    <p:extLst>
      <p:ext uri="{BB962C8B-B14F-4D97-AF65-F5344CB8AC3E}">
        <p14:creationId xmlns:p14="http://schemas.microsoft.com/office/powerpoint/2010/main" val="401221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2B372F-92C6-41AF-9CA0-BD26BE99CA04}"/>
              </a:ext>
            </a:extLst>
          </p:cNvPr>
          <p:cNvSpPr>
            <a:spLocks noGrp="1"/>
          </p:cNvSpPr>
          <p:nvPr>
            <p:ph type="title"/>
          </p:nvPr>
        </p:nvSpPr>
        <p:spPr/>
        <p:txBody>
          <a:bodyPr>
            <a:normAutofit fontScale="90000"/>
          </a:bodyPr>
          <a:lstStyle/>
          <a:p>
            <a:pPr algn="ctr"/>
            <a:r>
              <a:rPr lang="en-US" dirty="0"/>
              <a:t>Data Security – Hardware or Software?</a:t>
            </a:r>
            <a:br>
              <a:rPr lang="en-US" dirty="0"/>
            </a:br>
            <a:r>
              <a:rPr lang="en-US" sz="2400" dirty="0"/>
              <a:t/>
            </a:r>
            <a:br>
              <a:rPr lang="en-US" sz="2400" dirty="0"/>
            </a:br>
            <a:r>
              <a:rPr lang="en-US" sz="2400" dirty="0"/>
              <a:t>Select most correct option:</a:t>
            </a:r>
            <a:endParaRPr lang="en-US" dirty="0"/>
          </a:p>
        </p:txBody>
      </p:sp>
      <p:sp>
        <p:nvSpPr>
          <p:cNvPr id="6" name="Rectangle: Rounded Corners 5">
            <a:hlinkClick r:id="rId2" action="ppaction://hlinksldjump"/>
            <a:extLst>
              <a:ext uri="{FF2B5EF4-FFF2-40B4-BE49-F238E27FC236}">
                <a16:creationId xmlns:a16="http://schemas.microsoft.com/office/drawing/2014/main" xmlns="" id="{55F7DEDF-5622-4244-B649-A1427FD2AC9B}"/>
              </a:ext>
            </a:extLst>
          </p:cNvPr>
          <p:cNvSpPr/>
          <p:nvPr/>
        </p:nvSpPr>
        <p:spPr>
          <a:xfrm>
            <a:off x="0" y="316618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have my own hardware</a:t>
            </a:r>
          </a:p>
        </p:txBody>
      </p:sp>
      <p:sp>
        <p:nvSpPr>
          <p:cNvPr id="8" name="Rectangle: Rounded Corners 7">
            <a:hlinkClick r:id="rId3" action="ppaction://hlinksldjump"/>
            <a:extLst>
              <a:ext uri="{FF2B5EF4-FFF2-40B4-BE49-F238E27FC236}">
                <a16:creationId xmlns:a16="http://schemas.microsoft.com/office/drawing/2014/main" xmlns="" id="{F028AB7E-C26C-49BA-9FC8-63C729D829AB}"/>
              </a:ext>
            </a:extLst>
          </p:cNvPr>
          <p:cNvSpPr/>
          <p:nvPr/>
        </p:nvSpPr>
        <p:spPr>
          <a:xfrm>
            <a:off x="0" y="5159828"/>
            <a:ext cx="12192000" cy="83975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Give me something that works without needing to spend time learning an IT instruction manual</a:t>
            </a:r>
          </a:p>
        </p:txBody>
      </p:sp>
    </p:spTree>
    <p:extLst>
      <p:ext uri="{BB962C8B-B14F-4D97-AF65-F5344CB8AC3E}">
        <p14:creationId xmlns:p14="http://schemas.microsoft.com/office/powerpoint/2010/main" val="344827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612184A-969D-4D0D-8214-EEA8F863D58D}"/>
              </a:ext>
            </a:extLst>
          </p:cNvPr>
          <p:cNvSpPr>
            <a:spLocks noGrp="1"/>
          </p:cNvSpPr>
          <p:nvPr>
            <p:ph type="title"/>
          </p:nvPr>
        </p:nvSpPr>
        <p:spPr>
          <a:xfrm>
            <a:off x="640080" y="325369"/>
            <a:ext cx="4368602" cy="1956841"/>
          </a:xfrm>
        </p:spPr>
        <p:txBody>
          <a:bodyPr anchor="b">
            <a:normAutofit/>
          </a:bodyPr>
          <a:lstStyle/>
          <a:p>
            <a:r>
              <a:rPr lang="en-US" sz="4200" b="1" dirty="0"/>
              <a:t>Your Product: </a:t>
            </a:r>
            <a:r>
              <a:rPr lang="en-US" sz="4200" dirty="0" err="1"/>
              <a:t>KillDisk</a:t>
            </a:r>
            <a:r>
              <a:rPr lang="en-US" sz="4200" dirty="0"/>
              <a:t> Industrial Software</a:t>
            </a:r>
          </a:p>
        </p:txBody>
      </p:sp>
      <p:sp>
        <p:nvSpPr>
          <p:cNvPr id="14"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xmlns="" id="{C89501B1-C72E-8439-CE74-382510C8C2D5}"/>
              </a:ext>
            </a:extLst>
          </p:cNvPr>
          <p:cNvSpPr>
            <a:spLocks noGrp="1"/>
          </p:cNvSpPr>
          <p:nvPr>
            <p:ph idx="1"/>
          </p:nvPr>
        </p:nvSpPr>
        <p:spPr>
          <a:xfrm>
            <a:off x="640080" y="2872899"/>
            <a:ext cx="4243589" cy="3320668"/>
          </a:xfrm>
        </p:spPr>
        <p:txBody>
          <a:bodyPr>
            <a:normAutofit/>
          </a:bodyPr>
          <a:lstStyle/>
          <a:p>
            <a:r>
              <a:rPr lang="en-US" sz="2200" dirty="0"/>
              <a:t>Full drive erasure capabilities</a:t>
            </a:r>
          </a:p>
          <a:p>
            <a:r>
              <a:rPr lang="en-US" sz="2200" dirty="0"/>
              <a:t>Easily customized and automated drive sanitation workflow</a:t>
            </a:r>
          </a:p>
          <a:p>
            <a:r>
              <a:rPr lang="en-US" sz="2200" dirty="0"/>
              <a:t>Advanced reporting and hardware tracking features</a:t>
            </a:r>
          </a:p>
          <a:p>
            <a:r>
              <a:rPr lang="en-US" sz="2200" dirty="0"/>
              <a:t>Fully automated end-to-end disk erasure workflow</a:t>
            </a:r>
          </a:p>
          <a:p>
            <a:r>
              <a:rPr lang="en-US" sz="2200" dirty="0"/>
              <a:t>Support 10 - 100’s of disks concurrently</a:t>
            </a:r>
          </a:p>
        </p:txBody>
      </p:sp>
      <p:pic>
        <p:nvPicPr>
          <p:cNvPr id="5" name="Content Placeholder 4" descr="Text&#10;&#10;Description automatically generated">
            <a:extLst>
              <a:ext uri="{FF2B5EF4-FFF2-40B4-BE49-F238E27FC236}">
                <a16:creationId xmlns:a16="http://schemas.microsoft.com/office/drawing/2014/main" xmlns="" id="{322B3DB1-C64B-4EEA-9A52-83D193A7F0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0" name="Picture 9" descr="Icon&#10;&#10;Description automatically generated">
            <a:hlinkClick r:id="rId3" action="ppaction://hlinksldjump"/>
            <a:extLst>
              <a:ext uri="{FF2B5EF4-FFF2-40B4-BE49-F238E27FC236}">
                <a16:creationId xmlns:a16="http://schemas.microsoft.com/office/drawing/2014/main" xmlns="" id="{4F93EEFF-52A0-4831-8F4C-B8C85BCC3A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036" y="116204"/>
            <a:ext cx="1123524" cy="996517"/>
          </a:xfrm>
          <a:prstGeom prst="rect">
            <a:avLst/>
          </a:prstGeom>
        </p:spPr>
      </p:pic>
    </p:spTree>
    <p:extLst>
      <p:ext uri="{BB962C8B-B14F-4D97-AF65-F5344CB8AC3E}">
        <p14:creationId xmlns:p14="http://schemas.microsoft.com/office/powerpoint/2010/main" val="4282736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xmlns=""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B9B249F-7CCB-4D6F-877C-F56B4DBF84A2}"/>
              </a:ext>
            </a:extLst>
          </p:cNvPr>
          <p:cNvSpPr>
            <a:spLocks noGrp="1"/>
          </p:cNvSpPr>
          <p:nvPr>
            <p:ph type="title"/>
          </p:nvPr>
        </p:nvSpPr>
        <p:spPr>
          <a:xfrm>
            <a:off x="838200" y="585216"/>
            <a:ext cx="10515600" cy="1325563"/>
          </a:xfrm>
        </p:spPr>
        <p:txBody>
          <a:bodyPr>
            <a:normAutofit/>
          </a:bodyPr>
          <a:lstStyle/>
          <a:p>
            <a:r>
              <a:rPr lang="en-US" b="1" dirty="0">
                <a:solidFill>
                  <a:schemeClr val="bg1"/>
                </a:solidFill>
              </a:rPr>
              <a:t>Your product: </a:t>
            </a:r>
            <a:r>
              <a:rPr lang="en-US" dirty="0" err="1">
                <a:solidFill>
                  <a:schemeClr val="bg1"/>
                </a:solidFill>
              </a:rPr>
              <a:t>KillDisk</a:t>
            </a:r>
            <a:r>
              <a:rPr lang="en-US" dirty="0">
                <a:solidFill>
                  <a:schemeClr val="bg1"/>
                </a:solidFill>
              </a:rPr>
              <a:t> Industrial System</a:t>
            </a:r>
          </a:p>
        </p:txBody>
      </p:sp>
      <p:pic>
        <p:nvPicPr>
          <p:cNvPr id="5" name="Content Placeholder 4" descr="A picture containing text, indoor, microwave, counter&#10;&#10;Description automatically generated">
            <a:extLst>
              <a:ext uri="{FF2B5EF4-FFF2-40B4-BE49-F238E27FC236}">
                <a16:creationId xmlns:a16="http://schemas.microsoft.com/office/drawing/2014/main" xmlns="" id="{0F249469-3D19-44FB-ACD8-AB328C50FF9D}"/>
              </a:ext>
            </a:extLst>
          </p:cNvPr>
          <p:cNvPicPr>
            <a:picLocks noChangeAspect="1"/>
          </p:cNvPicPr>
          <p:nvPr/>
        </p:nvPicPr>
        <p:blipFill rotWithShape="1">
          <a:blip r:embed="rId2">
            <a:extLst>
              <a:ext uri="{28A0092B-C50C-407E-A947-70E740481C1C}">
                <a14:useLocalDpi xmlns:a14="http://schemas.microsoft.com/office/drawing/2010/main" val="0"/>
              </a:ext>
            </a:extLst>
          </a:blip>
          <a:srcRect l="1180" r="2" b="2"/>
          <a:stretch/>
        </p:blipFill>
        <p:spPr>
          <a:xfrm>
            <a:off x="841248" y="2516777"/>
            <a:ext cx="6236208" cy="3660185"/>
          </a:xfrm>
          <a:prstGeom prst="rect">
            <a:avLst/>
          </a:prstGeom>
        </p:spPr>
      </p:pic>
      <p:sp>
        <p:nvSpPr>
          <p:cNvPr id="16" name="Content Placeholder 8">
            <a:extLst>
              <a:ext uri="{FF2B5EF4-FFF2-40B4-BE49-F238E27FC236}">
                <a16:creationId xmlns:a16="http://schemas.microsoft.com/office/drawing/2014/main" xmlns="" id="{9928168F-48A6-257A-5746-5CC0E0A9745B}"/>
              </a:ext>
            </a:extLst>
          </p:cNvPr>
          <p:cNvSpPr>
            <a:spLocks noGrp="1"/>
          </p:cNvSpPr>
          <p:nvPr>
            <p:ph idx="1"/>
          </p:nvPr>
        </p:nvSpPr>
        <p:spPr>
          <a:xfrm>
            <a:off x="7498080" y="1816981"/>
            <a:ext cx="3803904" cy="3660185"/>
          </a:xfrm>
        </p:spPr>
        <p:txBody>
          <a:bodyPr anchor="ctr">
            <a:normAutofit/>
          </a:bodyPr>
          <a:lstStyle/>
          <a:p>
            <a:r>
              <a:rPr lang="en-US" sz="2200" dirty="0"/>
              <a:t>Fully configured, standalone drive-erase workstation</a:t>
            </a:r>
          </a:p>
          <a:p>
            <a:r>
              <a:rPr lang="en-US" sz="2200" dirty="0"/>
              <a:t>Powered by full-featured </a:t>
            </a:r>
            <a:r>
              <a:rPr lang="en-US" sz="2200" dirty="0" err="1"/>
              <a:t>KillDisk</a:t>
            </a:r>
            <a:r>
              <a:rPr lang="en-US" sz="2200" dirty="0"/>
              <a:t> Industrial Software</a:t>
            </a:r>
          </a:p>
          <a:p>
            <a:r>
              <a:rPr lang="en-US" sz="2200" dirty="0"/>
              <a:t>Drive cloning features</a:t>
            </a:r>
          </a:p>
          <a:p>
            <a:r>
              <a:rPr lang="en-US" sz="2200" dirty="0"/>
              <a:t>Supports 10-25 bays, depending on configuration</a:t>
            </a:r>
          </a:p>
        </p:txBody>
      </p:sp>
      <p:sp>
        <p:nvSpPr>
          <p:cNvPr id="11" name="Rectangle: Rounded Corners 10">
            <a:hlinkClick r:id="rId3" action="ppaction://hlinksldjump"/>
            <a:extLst>
              <a:ext uri="{FF2B5EF4-FFF2-40B4-BE49-F238E27FC236}">
                <a16:creationId xmlns:a16="http://schemas.microsoft.com/office/drawing/2014/main" xmlns="" id="{1FEE58BD-4A4F-4DFD-996C-B5927A084EFC}"/>
              </a:ext>
            </a:extLst>
          </p:cNvPr>
          <p:cNvSpPr/>
          <p:nvPr/>
        </p:nvSpPr>
        <p:spPr>
          <a:xfrm>
            <a:off x="8220176" y="4848957"/>
            <a:ext cx="1962787" cy="4071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I need more bays</a:t>
            </a:r>
          </a:p>
        </p:txBody>
      </p:sp>
      <p:sp>
        <p:nvSpPr>
          <p:cNvPr id="6" name="Arrow: Down 5">
            <a:hlinkClick r:id="rId4" action="ppaction://hlinksldjump"/>
            <a:extLst>
              <a:ext uri="{FF2B5EF4-FFF2-40B4-BE49-F238E27FC236}">
                <a16:creationId xmlns:a16="http://schemas.microsoft.com/office/drawing/2014/main" xmlns="" id="{5CCB0EB4-5F51-42A2-A523-9D1EE0F89B17}"/>
              </a:ext>
            </a:extLst>
          </p:cNvPr>
          <p:cNvSpPr/>
          <p:nvPr/>
        </p:nvSpPr>
        <p:spPr>
          <a:xfrm>
            <a:off x="8281604" y="5887295"/>
            <a:ext cx="1839932" cy="678396"/>
          </a:xfrm>
          <a:prstGeom prst="downArrow">
            <a:avLst/>
          </a:prstGeom>
          <a:solidFill>
            <a:schemeClr val="accent4">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hlinkClick r:id="rId3" action="ppaction://hlinksldjump"/>
            <a:extLst>
              <a:ext uri="{FF2B5EF4-FFF2-40B4-BE49-F238E27FC236}">
                <a16:creationId xmlns:a16="http://schemas.microsoft.com/office/drawing/2014/main" xmlns="" id="{9ED98132-8187-477A-9155-A0E22E75A2C6}"/>
              </a:ext>
            </a:extLst>
          </p:cNvPr>
          <p:cNvSpPr/>
          <p:nvPr/>
        </p:nvSpPr>
        <p:spPr>
          <a:xfrm rot="10800000">
            <a:off x="8281604" y="5208899"/>
            <a:ext cx="1839932" cy="678396"/>
          </a:xfrm>
          <a:prstGeom prst="downArrow">
            <a:avLst/>
          </a:prstGeom>
          <a:solidFill>
            <a:srgbClr val="FFA7A7"/>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hlinkClick r:id="rId3" action="ppaction://hlinksldjump"/>
            <a:extLst>
              <a:ext uri="{FF2B5EF4-FFF2-40B4-BE49-F238E27FC236}">
                <a16:creationId xmlns:a16="http://schemas.microsoft.com/office/drawing/2014/main" xmlns="" id="{47F3EDA1-BD3A-4745-A229-63049AF9803C}"/>
              </a:ext>
            </a:extLst>
          </p:cNvPr>
          <p:cNvSpPr/>
          <p:nvPr/>
        </p:nvSpPr>
        <p:spPr>
          <a:xfrm>
            <a:off x="8220176" y="6536712"/>
            <a:ext cx="1962787" cy="4071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w="0"/>
                <a:solidFill>
                  <a:schemeClr val="tx1"/>
                </a:solidFill>
                <a:effectLst>
                  <a:outerShdw blurRad="38100" dist="19050" dir="2700000" algn="tl" rotWithShape="0">
                    <a:schemeClr val="dk1">
                      <a:alpha val="40000"/>
                    </a:schemeClr>
                  </a:outerShdw>
                </a:effectLst>
              </a:rPr>
              <a:t>I need less bays</a:t>
            </a:r>
          </a:p>
        </p:txBody>
      </p:sp>
      <p:pic>
        <p:nvPicPr>
          <p:cNvPr id="8" name="Picture 7">
            <a:extLst>
              <a:ext uri="{FF2B5EF4-FFF2-40B4-BE49-F238E27FC236}">
                <a16:creationId xmlns:a16="http://schemas.microsoft.com/office/drawing/2014/main" xmlns="" id="{24B08EE7-B883-4713-BDC5-3B3EABD0C957}"/>
              </a:ext>
            </a:extLst>
          </p:cNvPr>
          <p:cNvPicPr>
            <a:picLocks noChangeAspect="1"/>
          </p:cNvPicPr>
          <p:nvPr/>
        </p:nvPicPr>
        <p:blipFill>
          <a:blip r:embed="rId5"/>
          <a:stretch>
            <a:fillRect/>
          </a:stretch>
        </p:blipFill>
        <p:spPr>
          <a:xfrm>
            <a:off x="9780596" y="5648905"/>
            <a:ext cx="228620" cy="266723"/>
          </a:xfrm>
          <a:prstGeom prst="rect">
            <a:avLst/>
          </a:prstGeom>
        </p:spPr>
      </p:pic>
      <p:pic>
        <p:nvPicPr>
          <p:cNvPr id="19" name="Picture 18" descr="Icon&#10;&#10;Description automatically generated">
            <a:hlinkClick r:id="rId6" action="ppaction://hlinksldjump"/>
            <a:extLst>
              <a:ext uri="{FF2B5EF4-FFF2-40B4-BE49-F238E27FC236}">
                <a16:creationId xmlns:a16="http://schemas.microsoft.com/office/drawing/2014/main" xmlns="" id="{1F52BBE2-44EF-45B0-99D8-21FC7A287AA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78460" y="618659"/>
            <a:ext cx="1123524" cy="996517"/>
          </a:xfrm>
          <a:prstGeom prst="rect">
            <a:avLst/>
          </a:prstGeom>
        </p:spPr>
      </p:pic>
    </p:spTree>
    <p:extLst>
      <p:ext uri="{BB962C8B-B14F-4D97-AF65-F5344CB8AC3E}">
        <p14:creationId xmlns:p14="http://schemas.microsoft.com/office/powerpoint/2010/main" val="19322469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A104AA3D199C42BD9E484F52777099" ma:contentTypeVersion="0" ma:contentTypeDescription="Create a new document." ma:contentTypeScope="" ma:versionID="d31bab106d199965e6a8b537ff57598b">
  <xsd:schema xmlns:xsd="http://www.w3.org/2001/XMLSchema" xmlns:xs="http://www.w3.org/2001/XMLSchema" xmlns:p="http://schemas.microsoft.com/office/2006/metadata/properties" targetNamespace="http://schemas.microsoft.com/office/2006/metadata/properties" ma:root="true" ma:fieldsID="15a889283250f3159885f4478870856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014E5E-9801-4256-9F7D-F407FB272297}">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2124CE08-D3BE-44D4-8AAD-C92D80026091}">
  <ds:schemaRefs>
    <ds:schemaRef ds:uri="http://schemas.microsoft.com/sharepoint/v3/contenttype/forms"/>
  </ds:schemaRefs>
</ds:datastoreItem>
</file>

<file path=customXml/itemProps3.xml><?xml version="1.0" encoding="utf-8"?>
<ds:datastoreItem xmlns:ds="http://schemas.openxmlformats.org/officeDocument/2006/customXml" ds:itemID="{D4BF09E3-4151-4E69-AD3D-9C0C7B324E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292</TotalTime>
  <Words>1489</Words>
  <Application>Microsoft Office PowerPoint</Application>
  <PresentationFormat>Custom</PresentationFormat>
  <Paragraphs>297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LSoft Product Roadmap</vt:lpstr>
      <vt:lpstr>What do you need in your org?</vt:lpstr>
      <vt:lpstr>Data Security – What features do you need?  Select most correct option:</vt:lpstr>
      <vt:lpstr>Your product: KillDisk Product line</vt:lpstr>
      <vt:lpstr>Data Security – What’s your use case?  Select most correct option:</vt:lpstr>
      <vt:lpstr>Data Security – What does drive erase look like to you?  Select most correct option:</vt:lpstr>
      <vt:lpstr>Data Security – Hardware or Software?  Select most correct option:</vt:lpstr>
      <vt:lpstr>Your Product: KillDisk Industrial Software</vt:lpstr>
      <vt:lpstr>Your product: KillDisk Industrial System</vt:lpstr>
      <vt:lpstr>Your product: KillDisk Desktop</vt:lpstr>
      <vt:lpstr>Your product: 45Drives’ Destroynator</vt:lpstr>
      <vt:lpstr>Backup – Hardware or Software?  Select most correct option:</vt:lpstr>
      <vt:lpstr>Your product: Active@ Disk Image</vt:lpstr>
      <vt:lpstr>Your product: Disk Clone Industrial</vt:lpstr>
      <vt:lpstr>Data Recovery – What are you recovering?  Select most correct option:</vt:lpstr>
      <vt:lpstr>Your product:  Active@ File Recovery / Undelete</vt:lpstr>
      <vt:lpstr>Your product:  Active@ Partition Recovery /  Undelete</vt:lpstr>
      <vt:lpstr>Your product:  Active@ Partition Recovery Ultimate /  Undelete</vt:lpstr>
      <vt:lpstr>Your product:  Active@ File Recovery / Undelete  Freeware</vt:lpstr>
      <vt:lpstr>Your product:  Active@ Data Studio</vt:lpstr>
      <vt:lpstr>Licensing options – What license works for me?  Select most correct option:</vt:lpstr>
      <vt:lpstr>Your License: Personal</vt:lpstr>
      <vt:lpstr>Your License: Corporate</vt:lpstr>
      <vt:lpstr>Your License: Site</vt:lpstr>
      <vt:lpstr>Your License: Enterprise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LSoft Product Roadmap</dc:title>
  <dc:creator>LSoft</dc:creator>
  <cp:lastModifiedBy>Alexei</cp:lastModifiedBy>
  <cp:revision>6</cp:revision>
  <dcterms:created xsi:type="dcterms:W3CDTF">2022-03-31T15:52:22Z</dcterms:created>
  <dcterms:modified xsi:type="dcterms:W3CDTF">2022-04-27T15:09:20Z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0x010100F0A104AA3D199C42BD9E484F52777099</vt:lpwstr>
  </property>
</Properties>
</file>